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5.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6.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drawings/drawing6.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64" r:id="rId7"/>
  </p:sldMasterIdLst>
  <p:notesMasterIdLst>
    <p:notesMasterId r:id="rId34"/>
  </p:notesMasterIdLst>
  <p:sldIdLst>
    <p:sldId id="319" r:id="rId8"/>
    <p:sldId id="325" r:id="rId9"/>
    <p:sldId id="326" r:id="rId10"/>
    <p:sldId id="279" r:id="rId11"/>
    <p:sldId id="280" r:id="rId12"/>
    <p:sldId id="320" r:id="rId13"/>
    <p:sldId id="339" r:id="rId14"/>
    <p:sldId id="321" r:id="rId15"/>
    <p:sldId id="333" r:id="rId16"/>
    <p:sldId id="271" r:id="rId17"/>
    <p:sldId id="322" r:id="rId18"/>
    <p:sldId id="323" r:id="rId19"/>
    <p:sldId id="324" r:id="rId20"/>
    <p:sldId id="327" r:id="rId21"/>
    <p:sldId id="328" r:id="rId22"/>
    <p:sldId id="308" r:id="rId23"/>
    <p:sldId id="340" r:id="rId24"/>
    <p:sldId id="329" r:id="rId25"/>
    <p:sldId id="309" r:id="rId26"/>
    <p:sldId id="310" r:id="rId27"/>
    <p:sldId id="311" r:id="rId28"/>
    <p:sldId id="330" r:id="rId29"/>
    <p:sldId id="332" r:id="rId30"/>
    <p:sldId id="334" r:id="rId31"/>
    <p:sldId id="336" r:id="rId32"/>
    <p:sldId id="337" r:id="rId33"/>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WLETT Emily, ELS" initials="HEE" lastIdx="6" clrIdx="0">
    <p:extLst>
      <p:ext uri="{19B8F6BF-5375-455C-9EA6-DF929625EA0E}">
        <p15:presenceInfo xmlns:p15="http://schemas.microsoft.com/office/powerpoint/2012/main" userId="S-1-5-21-2146598497-832928401-1254845835-51074" providerId="AD"/>
      </p:ext>
    </p:extLst>
  </p:cmAuthor>
  <p:cmAuthor id="2" name="MIRANDA Veerle" initials="MV" lastIdx="20" clrIdx="1">
    <p:extLst>
      <p:ext uri="{19B8F6BF-5375-455C-9EA6-DF929625EA0E}">
        <p15:presenceInfo xmlns:p15="http://schemas.microsoft.com/office/powerpoint/2012/main" userId="MIRANDA Veerle" providerId="None"/>
      </p:ext>
    </p:extLst>
  </p:cmAuthor>
  <p:cmAuthor id="3" name="Tomislava Arh" initials="TA" lastIdx="10" clrIdx="2">
    <p:extLst>
      <p:ext uri="{19B8F6BF-5375-455C-9EA6-DF929625EA0E}">
        <p15:presenceInfo xmlns:p15="http://schemas.microsoft.com/office/powerpoint/2012/main" userId="S::Tomislava.Arh@gov.si::5f2a2555-6530-43e9-bd1e-c66f4bc8713b" providerId="AD"/>
      </p:ext>
    </p:extLst>
  </p:cmAuthor>
  <p:cmAuthor id="4" name="TAKINO Shunta, ELS/SPD" initials="TSE" lastIdx="8" clrIdx="3">
    <p:extLst>
      <p:ext uri="{19B8F6BF-5375-455C-9EA6-DF929625EA0E}">
        <p15:presenceInfo xmlns:p15="http://schemas.microsoft.com/office/powerpoint/2012/main" userId="S-1-5-21-2146598497-832928401-1254845835-236159" providerId="AD"/>
      </p:ext>
    </p:extLst>
  </p:cmAuthor>
  <p:cmAuthor id="5" name="KUPS Sarah, ELS/SPD" initials="KSE" lastIdx="1" clrIdx="4">
    <p:extLst>
      <p:ext uri="{19B8F6BF-5375-455C-9EA6-DF929625EA0E}">
        <p15:presenceInfo xmlns:p15="http://schemas.microsoft.com/office/powerpoint/2012/main" userId="S-1-5-21-2146598497-832928401-1254845835-60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9527"/>
    <a:srgbClr val="0B0064"/>
    <a:srgbClr val="012A7D"/>
    <a:srgbClr val="003399"/>
    <a:srgbClr val="FFCC00"/>
    <a:srgbClr val="0B006A"/>
    <a:srgbClr val="FAC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63" autoAdjust="0"/>
    <p:restoredTop sz="69565" autoAdjust="0"/>
  </p:normalViewPr>
  <p:slideViewPr>
    <p:cSldViewPr snapToGrid="0">
      <p:cViewPr varScale="1">
        <p:scale>
          <a:sx n="31" d="100"/>
          <a:sy n="31" d="100"/>
        </p:scale>
        <p:origin x="1074" y="54"/>
      </p:cViewPr>
      <p:guideLst/>
    </p:cSldViewPr>
  </p:slideViewPr>
  <p:outlineViewPr>
    <p:cViewPr>
      <p:scale>
        <a:sx n="33" d="100"/>
        <a:sy n="33" d="100"/>
      </p:scale>
      <p:origin x="0" y="-1296"/>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61" d="100"/>
          <a:sy n="61" d="100"/>
        </p:scale>
        <p:origin x="33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portal.oecd.org/eshare/els/pc/Deliverables/Youthproject/Presentations%20and%20requests/Presentations/2021-06%20Ethos%20Conference%20Brazil/Youth%20unemployment%20number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oleObject" Target="file:///\\main.oecd.org\Homedir2\Kups_S\Desktop\872014011P1G041.XLS"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Book3" TargetMode="External"/><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3" Type="http://schemas.openxmlformats.org/officeDocument/2006/relationships/oleObject" Target="https://portal.oecd.org/eshare/els/pc/Deliverables/JAI/Council/2021/6-June/Copy%20of%20EMO2021-1-22_23_HoursDecomposition_new.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portal.oecd.org/eshare/els/pc/Deliverables/JAI/Council/2021/6-June/Copy%20of%20EMO2021-1-22_23_HoursDecomposition_new.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portal.oecd.org/eshare/els/pc/Deliverables/JAI/Council/2021/6-June/Copy%20of%20EMO2021-1-22_23_HoursDecomposition_new.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https://portal.oecd.org/eshare/els/pc/Deliverables/Youth/Communications%20and%20support/Presentations/2022-05%20Budapest%20workshop/Additional%20figures%20Budapest%20presentation.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oleObject" Target="https://portal.oecd.org/eshare/els/pc/Deliverables/Youth/Communications%20and%20support/Presentations/2022-05%20Budapest%20workshop/Additional%20figures%20Budapest%20presentation.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https://portal.oecd.org/eshare/els/pc/Deliverables/Youth/Data/NEETs/Unemployed%20and%20inactive%20NEETs%202019.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oleObject" Target="https://portal.oecd.org/eshare/els/pc/Deliverables/Youth/Communications%20and%20support/Presentations/2022-05%20Budapest%20workshop/Additional%20figures%20Budapest%20presentation.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https://portal.oecd.org/eshare/els/pc/Deliverables/Youth/Communications%20and%20support/Presentations/2022-05%20Budapest%20workshop/Additional%20figures%20Budapest%20presentation.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Arial Narrow" panose="020B0606020202030204" pitchFamily="34" charset="0"/>
                <a:ea typeface="+mn-ea"/>
                <a:cs typeface="+mn-cs"/>
              </a:defRPr>
            </a:pPr>
            <a:r>
              <a:rPr lang="en-US" sz="1800" b="1" dirty="0">
                <a:solidFill>
                  <a:srgbClr val="0B006A"/>
                </a:solidFill>
              </a:rPr>
              <a:t>Youth</a:t>
            </a:r>
            <a:r>
              <a:rPr lang="en-US" sz="1800" b="1" baseline="0" dirty="0">
                <a:solidFill>
                  <a:srgbClr val="0B006A"/>
                </a:solidFill>
              </a:rPr>
              <a:t> unemployment amidst the</a:t>
            </a:r>
            <a:r>
              <a:rPr lang="en-US" sz="1800" b="1" dirty="0">
                <a:solidFill>
                  <a:srgbClr val="0B006A"/>
                </a:solidFill>
              </a:rPr>
              <a:t> COVID-19 pandemic</a:t>
            </a:r>
            <a:endParaRPr lang="en-GB" sz="1800" b="1" dirty="0">
              <a:solidFill>
                <a:srgbClr val="0B006A"/>
              </a:solidFill>
            </a:endParaRPr>
          </a:p>
          <a:p>
            <a:pPr>
              <a:defRPr sz="1600" b="0" i="0" u="none" strike="noStrike" kern="1200" spc="0" baseline="0">
                <a:solidFill>
                  <a:sysClr val="windowText" lastClr="000000"/>
                </a:solidFill>
                <a:latin typeface="Arial Narrow" panose="020B0606020202030204" pitchFamily="34" charset="0"/>
                <a:ea typeface="+mn-ea"/>
                <a:cs typeface="+mn-cs"/>
              </a:defRPr>
            </a:pPr>
            <a:r>
              <a:rPr lang="en-GB" sz="1400" dirty="0"/>
              <a:t>Number of young (aged 15-29) unemployed, thousands, OECD-37</a:t>
            </a:r>
            <a:r>
              <a:rPr lang="en-GB" sz="1400" baseline="0" dirty="0"/>
              <a:t> aggregate</a:t>
            </a:r>
            <a:endParaRPr lang="en-US" sz="1400" dirty="0"/>
          </a:p>
        </c:rich>
      </c:tx>
      <c:layout>
        <c:manualLayout>
          <c:xMode val="edge"/>
          <c:yMode val="edge"/>
          <c:x val="0.13619390948219579"/>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Arial Narrow" panose="020B0606020202030204" pitchFamily="34" charset="0"/>
              <a:ea typeface="+mn-ea"/>
              <a:cs typeface="+mn-cs"/>
            </a:defRPr>
          </a:pPr>
          <a:endParaRPr lang="hu-HU"/>
        </a:p>
      </c:txPr>
    </c:title>
    <c:autoTitleDeleted val="0"/>
    <c:plotArea>
      <c:layout>
        <c:manualLayout>
          <c:layoutTarget val="inner"/>
          <c:xMode val="edge"/>
          <c:yMode val="edge"/>
          <c:x val="8.7534178420005188E-2"/>
          <c:y val="0.22211604905319038"/>
          <c:w val="0.88224604136021456"/>
          <c:h val="0.57906845428105269"/>
        </c:manualLayout>
      </c:layout>
      <c:barChart>
        <c:barDir val="col"/>
        <c:grouping val="clustered"/>
        <c:varyColors val="0"/>
        <c:ser>
          <c:idx val="0"/>
          <c:order val="0"/>
          <c:tx>
            <c:strRef>
              <c:f>'[Youth unemployment numbers.xlsx]Chart OECD'!$A$28</c:f>
              <c:strCache>
                <c:ptCount val="1"/>
                <c:pt idx="0">
                  <c:v>OECD (37)</c:v>
                </c:pt>
              </c:strCache>
            </c:strRef>
          </c:tx>
          <c:spPr>
            <a:solidFill>
              <a:srgbClr val="49B958"/>
            </a:solidFill>
            <a:ln>
              <a:noFill/>
            </a:ln>
            <a:effectLst/>
          </c:spPr>
          <c:invertIfNegative val="0"/>
          <c:dPt>
            <c:idx val="0"/>
            <c:invertIfNegative val="0"/>
            <c:bubble3D val="0"/>
            <c:spPr>
              <a:solidFill>
                <a:srgbClr val="619527"/>
              </a:solidFill>
              <a:ln>
                <a:noFill/>
              </a:ln>
              <a:effectLst/>
            </c:spPr>
            <c:extLst>
              <c:ext xmlns:c16="http://schemas.microsoft.com/office/drawing/2014/chart" uri="{C3380CC4-5D6E-409C-BE32-E72D297353CC}">
                <c16:uniqueId val="{00000006-3D31-47F9-9292-1419D1035BF2}"/>
              </c:ext>
            </c:extLst>
          </c:dPt>
          <c:dPt>
            <c:idx val="1"/>
            <c:invertIfNegative val="0"/>
            <c:bubble3D val="0"/>
            <c:spPr>
              <a:solidFill>
                <a:srgbClr val="619527"/>
              </a:solidFill>
              <a:ln>
                <a:noFill/>
              </a:ln>
              <a:effectLst/>
            </c:spPr>
            <c:extLst>
              <c:ext xmlns:c16="http://schemas.microsoft.com/office/drawing/2014/chart" uri="{C3380CC4-5D6E-409C-BE32-E72D297353CC}">
                <c16:uniqueId val="{00000007-3D31-47F9-9292-1419D1035BF2}"/>
              </c:ext>
            </c:extLst>
          </c:dPt>
          <c:dPt>
            <c:idx val="2"/>
            <c:invertIfNegative val="0"/>
            <c:bubble3D val="0"/>
            <c:spPr>
              <a:solidFill>
                <a:srgbClr val="619527"/>
              </a:solidFill>
              <a:ln>
                <a:noFill/>
              </a:ln>
              <a:effectLst/>
            </c:spPr>
            <c:extLst>
              <c:ext xmlns:c16="http://schemas.microsoft.com/office/drawing/2014/chart" uri="{C3380CC4-5D6E-409C-BE32-E72D297353CC}">
                <c16:uniqueId val="{00000008-3D31-47F9-9292-1419D1035BF2}"/>
              </c:ext>
            </c:extLst>
          </c:dPt>
          <c:dPt>
            <c:idx val="3"/>
            <c:invertIfNegative val="0"/>
            <c:bubble3D val="0"/>
            <c:spPr>
              <a:solidFill>
                <a:srgbClr val="619527"/>
              </a:solidFill>
              <a:ln>
                <a:noFill/>
              </a:ln>
              <a:effectLst/>
            </c:spPr>
            <c:extLst>
              <c:ext xmlns:c16="http://schemas.microsoft.com/office/drawing/2014/chart" uri="{C3380CC4-5D6E-409C-BE32-E72D297353CC}">
                <c16:uniqueId val="{00000009-3D31-47F9-9292-1419D1035BF2}"/>
              </c:ext>
            </c:extLst>
          </c:dPt>
          <c:dPt>
            <c:idx val="4"/>
            <c:invertIfNegative val="0"/>
            <c:bubble3D val="0"/>
            <c:spPr>
              <a:solidFill>
                <a:srgbClr val="619527"/>
              </a:solidFill>
              <a:ln>
                <a:noFill/>
              </a:ln>
              <a:effectLst/>
            </c:spPr>
            <c:extLst>
              <c:ext xmlns:c16="http://schemas.microsoft.com/office/drawing/2014/chart" uri="{C3380CC4-5D6E-409C-BE32-E72D297353CC}">
                <c16:uniqueId val="{0000000A-3D31-47F9-9292-1419D1035BF2}"/>
              </c:ext>
            </c:extLst>
          </c:dPt>
          <c:dPt>
            <c:idx val="5"/>
            <c:invertIfNegative val="0"/>
            <c:bubble3D val="0"/>
            <c:spPr>
              <a:solidFill>
                <a:srgbClr val="963C2D"/>
              </a:solidFill>
              <a:ln>
                <a:noFill/>
              </a:ln>
              <a:effectLst/>
            </c:spPr>
            <c:extLst>
              <c:ext xmlns:c16="http://schemas.microsoft.com/office/drawing/2014/chart" uri="{C3380CC4-5D6E-409C-BE32-E72D297353CC}">
                <c16:uniqueId val="{00000001-3E1E-4163-841B-C3F47EAD2658}"/>
              </c:ext>
            </c:extLst>
          </c:dPt>
          <c:dPt>
            <c:idx val="6"/>
            <c:invertIfNegative val="0"/>
            <c:bubble3D val="0"/>
            <c:spPr>
              <a:solidFill>
                <a:srgbClr val="BE3219"/>
              </a:solidFill>
              <a:ln>
                <a:noFill/>
              </a:ln>
              <a:effectLst/>
            </c:spPr>
            <c:extLst>
              <c:ext xmlns:c16="http://schemas.microsoft.com/office/drawing/2014/chart" uri="{C3380CC4-5D6E-409C-BE32-E72D297353CC}">
                <c16:uniqueId val="{00000003-3E1E-4163-841B-C3F47EAD2658}"/>
              </c:ext>
            </c:extLst>
          </c:dPt>
          <c:dPt>
            <c:idx val="7"/>
            <c:invertIfNegative val="0"/>
            <c:bubble3D val="0"/>
            <c:spPr>
              <a:solidFill>
                <a:srgbClr val="F25602"/>
              </a:solidFill>
              <a:ln>
                <a:noFill/>
              </a:ln>
              <a:effectLst/>
            </c:spPr>
            <c:extLst>
              <c:ext xmlns:c16="http://schemas.microsoft.com/office/drawing/2014/chart" uri="{C3380CC4-5D6E-409C-BE32-E72D297353CC}">
                <c16:uniqueId val="{00000005-3E1E-4163-841B-C3F47EAD265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Narrow" panose="020B0606020202030204" pitchFamily="34" charset="0"/>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'[Youth unemployment numbers.xlsx]Chart OECD'!$B$27:$I$27</c:f>
              <c:strCache>
                <c:ptCount val="8"/>
                <c:pt idx="0">
                  <c:v>Q1 2019</c:v>
                </c:pt>
                <c:pt idx="1">
                  <c:v>Q2 2019</c:v>
                </c:pt>
                <c:pt idx="2">
                  <c:v>Q3 2019</c:v>
                </c:pt>
                <c:pt idx="3">
                  <c:v>Q4 2019</c:v>
                </c:pt>
                <c:pt idx="4">
                  <c:v>Q1 2020</c:v>
                </c:pt>
                <c:pt idx="5">
                  <c:v>Q2 2020</c:v>
                </c:pt>
                <c:pt idx="6">
                  <c:v>Q3 2020</c:v>
                </c:pt>
                <c:pt idx="7">
                  <c:v>Q4 2020</c:v>
                </c:pt>
              </c:strCache>
            </c:strRef>
          </c:cat>
          <c:val>
            <c:numRef>
              <c:f>'[Youth unemployment numbers.xlsx]Chart OECD'!$B$28:$I$28</c:f>
              <c:numCache>
                <c:formatCode>General</c:formatCode>
                <c:ptCount val="8"/>
                <c:pt idx="0">
                  <c:v>16613.569398566669</c:v>
                </c:pt>
                <c:pt idx="1">
                  <c:v>15599.884206150002</c:v>
                </c:pt>
                <c:pt idx="2">
                  <c:v>16161.895986949999</c:v>
                </c:pt>
                <c:pt idx="3">
                  <c:v>14843.580850358336</c:v>
                </c:pt>
                <c:pt idx="4">
                  <c:v>16291.99145045833</c:v>
                </c:pt>
                <c:pt idx="5">
                  <c:v>26801.151826625002</c:v>
                </c:pt>
                <c:pt idx="6">
                  <c:v>23655.398051641663</c:v>
                </c:pt>
                <c:pt idx="7">
                  <c:v>19103.378256075001</c:v>
                </c:pt>
              </c:numCache>
            </c:numRef>
          </c:val>
          <c:extLst>
            <c:ext xmlns:c16="http://schemas.microsoft.com/office/drawing/2014/chart" uri="{C3380CC4-5D6E-409C-BE32-E72D297353CC}">
              <c16:uniqueId val="{00000006-3E1E-4163-841B-C3F47EAD2658}"/>
            </c:ext>
          </c:extLst>
        </c:ser>
        <c:dLbls>
          <c:dLblPos val="outEnd"/>
          <c:showLegendKey val="0"/>
          <c:showVal val="1"/>
          <c:showCatName val="0"/>
          <c:showSerName val="0"/>
          <c:showPercent val="0"/>
          <c:showBubbleSize val="0"/>
        </c:dLbls>
        <c:gapWidth val="219"/>
        <c:overlap val="-27"/>
        <c:axId val="411537152"/>
        <c:axId val="411539120"/>
      </c:barChart>
      <c:catAx>
        <c:axId val="411537152"/>
        <c:scaling>
          <c:orientation val="minMax"/>
        </c:scaling>
        <c:delete val="0"/>
        <c:axPos val="b"/>
        <c:majorGridlines>
          <c:spPr>
            <a:ln w="9525" cap="flat" cmpd="sng" algn="ctr">
              <a:solidFill>
                <a:schemeClr val="tx1">
                  <a:lumMod val="85000"/>
                </a:schemeClr>
              </a:solidFill>
              <a:round/>
            </a:ln>
            <a:effectLst/>
          </c:spPr>
        </c:majorGridlines>
        <c:numFmt formatCode="General" sourceLinked="1"/>
        <c:majorTickMark val="in"/>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hu-HU"/>
          </a:p>
        </c:txPr>
        <c:crossAx val="411539120"/>
        <c:crosses val="autoZero"/>
        <c:auto val="1"/>
        <c:lblAlgn val="ctr"/>
        <c:lblOffset val="100"/>
        <c:noMultiLvlLbl val="0"/>
      </c:catAx>
      <c:valAx>
        <c:axId val="411539120"/>
        <c:scaling>
          <c:orientation val="minMax"/>
          <c:min val="14000"/>
        </c:scaling>
        <c:delete val="0"/>
        <c:axPos val="l"/>
        <c:majorGridlines>
          <c:spPr>
            <a:ln w="9525" cap="flat" cmpd="sng" algn="ctr">
              <a:solidFill>
                <a:schemeClr val="tx1">
                  <a:lumMod val="85000"/>
                </a:schemeClr>
              </a:solidFill>
              <a:round/>
            </a:ln>
            <a:effectLst/>
          </c:spPr>
        </c:majorGridlines>
        <c:title>
          <c:tx>
            <c:rich>
              <a:bodyPr rot="0" spcFirstLastPara="1" vertOverflow="ellipsis"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r>
                  <a:rPr lang="en-GB" sz="1600"/>
                  <a:t>Thousands</a:t>
                </a:r>
              </a:p>
            </c:rich>
          </c:tx>
          <c:layout>
            <c:manualLayout>
              <c:xMode val="edge"/>
              <c:yMode val="edge"/>
              <c:x val="0"/>
              <c:y val="0.13557466127544865"/>
            </c:manualLayout>
          </c:layout>
          <c:overlay val="0"/>
          <c:spPr>
            <a:noFill/>
            <a:ln>
              <a:noFill/>
            </a:ln>
            <a:effectLst/>
          </c:spPr>
          <c:txPr>
            <a:bodyPr rot="0" spcFirstLastPara="1" vertOverflow="ellipsis"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hu-HU"/>
            </a:p>
          </c:txPr>
        </c:title>
        <c:numFmt formatCode="#,##0" sourceLinked="0"/>
        <c:majorTickMark val="in"/>
        <c:minorTickMark val="none"/>
        <c:tickLblPos val="nextTo"/>
        <c:spPr>
          <a:noFill/>
          <a:ln>
            <a:solidFill>
              <a:schemeClr val="bg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hu-HU"/>
          </a:p>
        </c:txPr>
        <c:crossAx val="4115371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750">
          <a:solidFill>
            <a:sysClr val="windowText" lastClr="000000"/>
          </a:solidFill>
          <a:latin typeface="Arial Narrow" panose="020B0606020202030204" pitchFamily="34" charset="0"/>
        </a:defRPr>
      </a:pPr>
      <a:endParaRPr lang="hu-HU"/>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346932698667154E-2"/>
          <c:y val="0.17491127575377033"/>
          <c:w val="0.92412101278257341"/>
          <c:h val="0.5709148270975124"/>
        </c:manualLayout>
      </c:layout>
      <c:barChart>
        <c:barDir val="col"/>
        <c:grouping val="clustered"/>
        <c:varyColors val="0"/>
        <c:ser>
          <c:idx val="0"/>
          <c:order val="0"/>
          <c:tx>
            <c:strRef>
              <c:f>'Figure 5.1'!$M$8</c:f>
              <c:strCache>
                <c:ptCount val="1"/>
                <c:pt idx="0">
                  <c:v>Literacy </c:v>
                </c:pt>
              </c:strCache>
            </c:strRef>
          </c:tx>
          <c:spPr>
            <a:solidFill>
              <a:srgbClr val="002F6C"/>
            </a:solidFill>
            <a:ln w="3175">
              <a:noFill/>
              <a:prstDash val="solid"/>
            </a:ln>
            <a:extLst>
              <a:ext uri="{91240B29-F687-4F45-9708-019B960494DF}">
                <a14:hiddenLine xmlns:a14="http://schemas.microsoft.com/office/drawing/2010/main" w="3175">
                  <a:solidFill>
                    <a:srgbClr val="000000"/>
                  </a:solidFill>
                  <a:prstDash val="solid"/>
                </a14:hiddenLine>
              </a:ext>
            </a:extLst>
          </c:spPr>
          <c:invertIfNegative val="0"/>
          <c:dPt>
            <c:idx val="2"/>
            <c:invertIfNegative val="0"/>
            <c:bubble3D val="0"/>
            <c:spPr>
              <a:solidFill>
                <a:srgbClr val="DD2C00"/>
              </a:solidFill>
              <a:ln w="3175">
                <a:noFill/>
                <a:prstDash val="solid"/>
              </a:ln>
              <a:extLst>
                <a:ext uri="{91240B29-F687-4F45-9708-019B960494DF}">
                  <a14:hiddenLine xmlns:a14="http://schemas.microsoft.com/office/drawing/2010/main" w="3175">
                    <a:solidFill>
                      <a:srgbClr val="000000"/>
                    </a:solidFill>
                    <a:prstDash val="solid"/>
                  </a14:hiddenLine>
                </a:ext>
              </a:extLst>
            </c:spPr>
            <c:extLst>
              <c:ext xmlns:c16="http://schemas.microsoft.com/office/drawing/2014/chart" uri="{C3380CC4-5D6E-409C-BE32-E72D297353CC}">
                <c16:uniqueId val="{00000001-1DBE-43CA-BC71-1C6D443E50DC}"/>
              </c:ext>
            </c:extLst>
          </c:dPt>
          <c:dPt>
            <c:idx val="8"/>
            <c:invertIfNegative val="0"/>
            <c:bubble3D val="0"/>
            <c:spPr>
              <a:solidFill>
                <a:srgbClr val="DD2C00"/>
              </a:solidFill>
              <a:ln w="3175">
                <a:noFill/>
                <a:prstDash val="solid"/>
              </a:ln>
              <a:extLst>
                <a:ext uri="{91240B29-F687-4F45-9708-019B960494DF}">
                  <a14:hiddenLine xmlns:a14="http://schemas.microsoft.com/office/drawing/2010/main" w="3175">
                    <a:solidFill>
                      <a:srgbClr val="000000"/>
                    </a:solidFill>
                    <a:prstDash val="solid"/>
                  </a14:hiddenLine>
                </a:ext>
              </a:extLst>
            </c:spPr>
            <c:extLst>
              <c:ext xmlns:c16="http://schemas.microsoft.com/office/drawing/2014/chart" uri="{C3380CC4-5D6E-409C-BE32-E72D297353CC}">
                <c16:uniqueId val="{00000003-1DBE-43CA-BC71-1C6D443E50DC}"/>
              </c:ext>
            </c:extLst>
          </c:dPt>
          <c:dPt>
            <c:idx val="14"/>
            <c:invertIfNegative val="0"/>
            <c:bubble3D val="0"/>
            <c:spPr>
              <a:solidFill>
                <a:srgbClr val="AC147A"/>
              </a:solidFill>
              <a:ln w="3175">
                <a:noFill/>
                <a:prstDash val="solid"/>
              </a:ln>
              <a:extLst>
                <a:ext uri="{91240B29-F687-4F45-9708-019B960494DF}">
                  <a14:hiddenLine xmlns:a14="http://schemas.microsoft.com/office/drawing/2010/main" w="3175">
                    <a:solidFill>
                      <a:srgbClr val="000000"/>
                    </a:solidFill>
                    <a:prstDash val="solid"/>
                  </a14:hiddenLine>
                </a:ext>
              </a:extLst>
            </c:spPr>
            <c:extLst>
              <c:ext xmlns:c16="http://schemas.microsoft.com/office/drawing/2014/chart" uri="{C3380CC4-5D6E-409C-BE32-E72D297353CC}">
                <c16:uniqueId val="{00000005-1DBE-43CA-BC71-1C6D443E50DC}"/>
              </c:ext>
            </c:extLst>
          </c:dPt>
          <c:dPt>
            <c:idx val="15"/>
            <c:invertIfNegative val="0"/>
            <c:bubble3D val="0"/>
            <c:spPr>
              <a:solidFill>
                <a:srgbClr val="DD2C00"/>
              </a:solidFill>
              <a:ln w="3175">
                <a:noFill/>
                <a:prstDash val="solid"/>
              </a:ln>
              <a:extLst>
                <a:ext uri="{91240B29-F687-4F45-9708-019B960494DF}">
                  <a14:hiddenLine xmlns:a14="http://schemas.microsoft.com/office/drawing/2010/main" w="3175">
                    <a:solidFill>
                      <a:srgbClr val="000000"/>
                    </a:solidFill>
                    <a:prstDash val="solid"/>
                  </a14:hiddenLine>
                </a:ext>
              </a:extLst>
            </c:spPr>
            <c:extLst>
              <c:ext xmlns:c16="http://schemas.microsoft.com/office/drawing/2014/chart" uri="{C3380CC4-5D6E-409C-BE32-E72D297353CC}">
                <c16:uniqueId val="{00000007-1DBE-43CA-BC71-1C6D443E50DC}"/>
              </c:ext>
            </c:extLst>
          </c:dPt>
          <c:dPt>
            <c:idx val="17"/>
            <c:invertIfNegative val="0"/>
            <c:bubble3D val="0"/>
            <c:spPr>
              <a:solidFill>
                <a:srgbClr val="DD2C00"/>
              </a:solidFill>
              <a:ln w="3175">
                <a:noFill/>
                <a:prstDash val="solid"/>
              </a:ln>
              <a:extLst>
                <a:ext uri="{91240B29-F687-4F45-9708-019B960494DF}">
                  <a14:hiddenLine xmlns:a14="http://schemas.microsoft.com/office/drawing/2010/main" w="3175">
                    <a:solidFill>
                      <a:srgbClr val="000000"/>
                    </a:solidFill>
                    <a:prstDash val="solid"/>
                  </a14:hiddenLine>
                </a:ext>
              </a:extLst>
            </c:spPr>
            <c:extLst>
              <c:ext xmlns:c16="http://schemas.microsoft.com/office/drawing/2014/chart" uri="{C3380CC4-5D6E-409C-BE32-E72D297353CC}">
                <c16:uniqueId val="{00000009-1DBE-43CA-BC71-1C6D443E50DC}"/>
              </c:ext>
            </c:extLst>
          </c:dPt>
          <c:cat>
            <c:strRef>
              <c:f>'Figure 5.1'!$L$9:$L$31</c:f>
              <c:strCache>
                <c:ptCount val="23"/>
                <c:pt idx="0">
                  <c:v>England/N. Ireland (UK)</c:v>
                </c:pt>
                <c:pt idx="1">
                  <c:v>Norway</c:v>
                </c:pt>
                <c:pt idx="2">
                  <c:v>Slovak Republic</c:v>
                </c:pt>
                <c:pt idx="3">
                  <c:v>Sweden</c:v>
                </c:pt>
                <c:pt idx="4">
                  <c:v>Canada</c:v>
                </c:pt>
                <c:pt idx="5">
                  <c:v>Ireland</c:v>
                </c:pt>
                <c:pt idx="6">
                  <c:v>Netherlands</c:v>
                </c:pt>
                <c:pt idx="7">
                  <c:v>France</c:v>
                </c:pt>
                <c:pt idx="8">
                  <c:v>Czech Republic</c:v>
                </c:pt>
                <c:pt idx="9">
                  <c:v>Finland</c:v>
                </c:pt>
                <c:pt idx="10">
                  <c:v>Austria</c:v>
                </c:pt>
                <c:pt idx="11">
                  <c:v>Denmark</c:v>
                </c:pt>
                <c:pt idx="12">
                  <c:v>Flanders (Belgium)</c:v>
                </c:pt>
                <c:pt idx="13">
                  <c:v>Australia</c:v>
                </c:pt>
                <c:pt idx="14">
                  <c:v>OECD average</c:v>
                </c:pt>
                <c:pt idx="15">
                  <c:v>Estonia</c:v>
                </c:pt>
                <c:pt idx="16">
                  <c:v>United States</c:v>
                </c:pt>
                <c:pt idx="17">
                  <c:v>Poland</c:v>
                </c:pt>
                <c:pt idx="18">
                  <c:v>Germany</c:v>
                </c:pt>
                <c:pt idx="19">
                  <c:v>Spain</c:v>
                </c:pt>
                <c:pt idx="20">
                  <c:v>Italy</c:v>
                </c:pt>
                <c:pt idx="21">
                  <c:v>Korea</c:v>
                </c:pt>
                <c:pt idx="22">
                  <c:v>Japan</c:v>
                </c:pt>
              </c:strCache>
            </c:strRef>
          </c:cat>
          <c:val>
            <c:numRef>
              <c:f>'Figure 5.1'!$M$9:$M$31</c:f>
              <c:numCache>
                <c:formatCode>General</c:formatCode>
                <c:ptCount val="23"/>
                <c:pt idx="0">
                  <c:v>-12.567713976164674</c:v>
                </c:pt>
                <c:pt idx="1">
                  <c:v>-11.201701524282182</c:v>
                </c:pt>
                <c:pt idx="2">
                  <c:v>-10.475852272727282</c:v>
                </c:pt>
                <c:pt idx="3">
                  <c:v>-10.17412086036188</c:v>
                </c:pt>
                <c:pt idx="4">
                  <c:v>-9.9573257467994285</c:v>
                </c:pt>
                <c:pt idx="5">
                  <c:v>-9.3986316168527146</c:v>
                </c:pt>
                <c:pt idx="6">
                  <c:v>-7.8956286004744136</c:v>
                </c:pt>
                <c:pt idx="7">
                  <c:v>-7.5098814229249129</c:v>
                </c:pt>
                <c:pt idx="8">
                  <c:v>-7.3586917881265475</c:v>
                </c:pt>
                <c:pt idx="9">
                  <c:v>-7.0146276595744794</c:v>
                </c:pt>
                <c:pt idx="10">
                  <c:v>-6.9700252798844176</c:v>
                </c:pt>
                <c:pt idx="11">
                  <c:v>-6.7431850789096188</c:v>
                </c:pt>
                <c:pt idx="12">
                  <c:v>-6.6712995135510766</c:v>
                </c:pt>
                <c:pt idx="13">
                  <c:v>-6.6666666666666652</c:v>
                </c:pt>
                <c:pt idx="14">
                  <c:v>-6.5433854907539057</c:v>
                </c:pt>
                <c:pt idx="15">
                  <c:v>-5.2315305761753139</c:v>
                </c:pt>
                <c:pt idx="16">
                  <c:v>-4.4144472820138674</c:v>
                </c:pt>
                <c:pt idx="17">
                  <c:v>-4.1170097508125618</c:v>
                </c:pt>
                <c:pt idx="18">
                  <c:v>-4.1150764748725477</c:v>
                </c:pt>
                <c:pt idx="19">
                  <c:v>-3.8266302225693161</c:v>
                </c:pt>
                <c:pt idx="20">
                  <c:v>-0.789889415481837</c:v>
                </c:pt>
                <c:pt idx="21">
                  <c:v>-0.41580041580042693</c:v>
                </c:pt>
                <c:pt idx="22">
                  <c:v>-0.32862306933947316</c:v>
                </c:pt>
              </c:numCache>
            </c:numRef>
          </c:val>
          <c:extLst>
            <c:ext xmlns:c16="http://schemas.microsoft.com/office/drawing/2014/chart" uri="{C3380CC4-5D6E-409C-BE32-E72D297353CC}">
              <c16:uniqueId val="{0000000A-1DBE-43CA-BC71-1C6D443E50DC}"/>
            </c:ext>
          </c:extLst>
        </c:ser>
        <c:dLbls>
          <c:showLegendKey val="0"/>
          <c:showVal val="0"/>
          <c:showCatName val="0"/>
          <c:showSerName val="0"/>
          <c:showPercent val="0"/>
          <c:showBubbleSize val="0"/>
        </c:dLbls>
        <c:gapWidth val="150"/>
        <c:axId val="2054114736"/>
        <c:axId val="1"/>
      </c:barChart>
      <c:lineChart>
        <c:grouping val="standard"/>
        <c:varyColors val="0"/>
        <c:ser>
          <c:idx val="1"/>
          <c:order val="1"/>
          <c:tx>
            <c:strRef>
              <c:f>'Figure 5.1'!$N$8</c:f>
              <c:strCache>
                <c:ptCount val="1"/>
                <c:pt idx="0">
                  <c:v>Problem solving in technology-rich environments</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diamond"/>
            <c:size val="5"/>
            <c:spPr>
              <a:solidFill>
                <a:srgbClr val="7FA8D9"/>
              </a:solidFill>
              <a:ln w="3175">
                <a:solidFill>
                  <a:srgbClr val="7FA8D9"/>
                </a:solidFill>
                <a:prstDash val="solid"/>
              </a:ln>
              <a:effectLst/>
            </c:spPr>
          </c:marker>
          <c:cat>
            <c:strRef>
              <c:f>'Figure 5.1'!$L$9:$L$31</c:f>
              <c:strCache>
                <c:ptCount val="23"/>
                <c:pt idx="0">
                  <c:v>England/N. Ireland (UK)</c:v>
                </c:pt>
                <c:pt idx="1">
                  <c:v>Norway</c:v>
                </c:pt>
                <c:pt idx="2">
                  <c:v>Slovak Republic</c:v>
                </c:pt>
                <c:pt idx="3">
                  <c:v>Sweden</c:v>
                </c:pt>
                <c:pt idx="4">
                  <c:v>Canada</c:v>
                </c:pt>
                <c:pt idx="5">
                  <c:v>Ireland</c:v>
                </c:pt>
                <c:pt idx="6">
                  <c:v>Netherlands</c:v>
                </c:pt>
                <c:pt idx="7">
                  <c:v>France</c:v>
                </c:pt>
                <c:pt idx="8">
                  <c:v>Czech Republic</c:v>
                </c:pt>
                <c:pt idx="9">
                  <c:v>Finland</c:v>
                </c:pt>
                <c:pt idx="10">
                  <c:v>Austria</c:v>
                </c:pt>
                <c:pt idx="11">
                  <c:v>Denmark</c:v>
                </c:pt>
                <c:pt idx="12">
                  <c:v>Flanders (Belgium)</c:v>
                </c:pt>
                <c:pt idx="13">
                  <c:v>Australia</c:v>
                </c:pt>
                <c:pt idx="14">
                  <c:v>OECD average</c:v>
                </c:pt>
                <c:pt idx="15">
                  <c:v>Estonia</c:v>
                </c:pt>
                <c:pt idx="16">
                  <c:v>United States</c:v>
                </c:pt>
                <c:pt idx="17">
                  <c:v>Poland</c:v>
                </c:pt>
                <c:pt idx="18">
                  <c:v>Germany</c:v>
                </c:pt>
                <c:pt idx="19">
                  <c:v>Spain</c:v>
                </c:pt>
                <c:pt idx="20">
                  <c:v>Italy</c:v>
                </c:pt>
                <c:pt idx="21">
                  <c:v>Korea</c:v>
                </c:pt>
                <c:pt idx="22">
                  <c:v>Japan</c:v>
                </c:pt>
              </c:strCache>
            </c:strRef>
          </c:cat>
          <c:val>
            <c:numRef>
              <c:f>'Figure 5.1'!$N$9:$N$31</c:f>
              <c:numCache>
                <c:formatCode>General</c:formatCode>
                <c:ptCount val="23"/>
                <c:pt idx="0">
                  <c:v>-9.5773687798227591</c:v>
                </c:pt>
                <c:pt idx="1">
                  <c:v>-7.4482297929191592</c:v>
                </c:pt>
                <c:pt idx="2">
                  <c:v>-6.0063224446786023</c:v>
                </c:pt>
                <c:pt idx="3">
                  <c:v>-3.0332681017612551</c:v>
                </c:pt>
                <c:pt idx="4">
                  <c:v>-6.501547987616096</c:v>
                </c:pt>
                <c:pt idx="5">
                  <c:v>-6.4876177188698865</c:v>
                </c:pt>
                <c:pt idx="6">
                  <c:v>-8.6473755047106309</c:v>
                </c:pt>
                <c:pt idx="7">
                  <c:v>#N/A</c:v>
                </c:pt>
                <c:pt idx="8">
                  <c:v>-5.139550714771957</c:v>
                </c:pt>
                <c:pt idx="9">
                  <c:v>-3.7012557832121762</c:v>
                </c:pt>
                <c:pt idx="10">
                  <c:v>-4.3820609380349262</c:v>
                </c:pt>
                <c:pt idx="11">
                  <c:v>-3.5906040268456341</c:v>
                </c:pt>
                <c:pt idx="12">
                  <c:v>-4.9511620074099039</c:v>
                </c:pt>
                <c:pt idx="13">
                  <c:v>-4.2798913043478155</c:v>
                </c:pt>
                <c:pt idx="14">
                  <c:v>#N/A</c:v>
                </c:pt>
                <c:pt idx="15">
                  <c:v>-3.7649542575650896</c:v>
                </c:pt>
                <c:pt idx="16">
                  <c:v>-3.571428571428592</c:v>
                </c:pt>
                <c:pt idx="17">
                  <c:v>-4.0691393590205349</c:v>
                </c:pt>
                <c:pt idx="18">
                  <c:v>-1.4756348661633334</c:v>
                </c:pt>
                <c:pt idx="19">
                  <c:v>#N/A</c:v>
                </c:pt>
                <c:pt idx="20">
                  <c:v>#N/A</c:v>
                </c:pt>
                <c:pt idx="21">
                  <c:v>-1.2096774193548487</c:v>
                </c:pt>
                <c:pt idx="22">
                  <c:v>-3.0154047853163002</c:v>
                </c:pt>
              </c:numCache>
            </c:numRef>
          </c:val>
          <c:smooth val="0"/>
          <c:extLst>
            <c:ext xmlns:c16="http://schemas.microsoft.com/office/drawing/2014/chart" uri="{C3380CC4-5D6E-409C-BE32-E72D297353CC}">
              <c16:uniqueId val="{0000000B-1DBE-43CA-BC71-1C6D443E50DC}"/>
            </c:ext>
          </c:extLst>
        </c:ser>
        <c:dLbls>
          <c:showLegendKey val="0"/>
          <c:showVal val="0"/>
          <c:showCatName val="0"/>
          <c:showSerName val="0"/>
          <c:showPercent val="0"/>
          <c:showBubbleSize val="0"/>
        </c:dLbls>
        <c:marker val="1"/>
        <c:smooth val="0"/>
        <c:axId val="2054114736"/>
        <c:axId val="1"/>
      </c:lineChart>
      <c:catAx>
        <c:axId val="2054114736"/>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100" b="0" i="0">
                <a:solidFill>
                  <a:srgbClr val="000000"/>
                </a:solidFill>
                <a:latin typeface="Arial Narrow"/>
                <a:ea typeface="Arial Narrow"/>
                <a:cs typeface="Arial Narrow"/>
              </a:defRPr>
            </a:pPr>
            <a:endParaRPr lang="hu-HU"/>
          </a:p>
        </c:txPr>
        <c:crossAx val="1"/>
        <c:crosses val="autoZero"/>
        <c:auto val="1"/>
        <c:lblAlgn val="ctr"/>
        <c:lblOffset val="0"/>
        <c:tickLblSkip val="1"/>
        <c:noMultiLvlLbl val="0"/>
      </c:catAx>
      <c:valAx>
        <c:axId val="1"/>
        <c:scaling>
          <c:orientation val="minMax"/>
        </c:scaling>
        <c:delete val="0"/>
        <c:axPos val="l"/>
        <c:majorGridlines>
          <c:spPr>
            <a:ln w="9525" cmpd="sng">
              <a:solidFill>
                <a:schemeClr val="tx1">
                  <a:lumMod val="75000"/>
                </a:schemeClr>
              </a:solidFill>
              <a:prstDash val="solid"/>
            </a:ln>
          </c:spPr>
        </c:majorGridlines>
        <c:title>
          <c:tx>
            <c:rich>
              <a:bodyPr rot="0" vert="horz"/>
              <a:lstStyle/>
              <a:p>
                <a:pPr>
                  <a:defRPr sz="1200" b="0" i="0">
                    <a:solidFill>
                      <a:srgbClr val="000000"/>
                    </a:solidFill>
                    <a:latin typeface="Arial Narrow" panose="020B0606020202030204" pitchFamily="34" charset="0"/>
                  </a:defRPr>
                </a:pPr>
                <a:r>
                  <a:rPr lang="en-GB" sz="1200" b="0" i="0">
                    <a:solidFill>
                      <a:srgbClr val="000000"/>
                    </a:solidFill>
                    <a:latin typeface="Arial Narrow" panose="020B0606020202030204" pitchFamily="34" charset="0"/>
                  </a:rPr>
                  <a:t>%</a:t>
                </a:r>
              </a:p>
            </c:rich>
          </c:tx>
          <c:layout>
            <c:manualLayout>
              <c:xMode val="edge"/>
              <c:yMode val="edge"/>
              <c:x val="4.1684303793236038E-2"/>
              <c:y val="9.273410738911872E-2"/>
            </c:manualLayout>
          </c:layout>
          <c:overlay val="0"/>
        </c:title>
        <c:numFmt formatCode="General" sourceLinked="1"/>
        <c:majorTickMark val="in"/>
        <c:minorTickMark val="none"/>
        <c:tickLblPos val="nextTo"/>
        <c:spPr>
          <a:noFill/>
          <a:ln w="9525">
            <a:noFill/>
            <a:prstDash val="solid"/>
          </a:ln>
          <a:extLst>
            <a:ext uri="{909E8E84-426E-40DD-AFC4-6F175D3DCCD1}">
              <a14:hiddenFill xmlns:a14="http://schemas.microsoft.com/office/drawing/2010/main">
                <a:noFill/>
              </a14:hiddenFill>
            </a:ext>
          </a:extLst>
        </c:spPr>
        <c:txPr>
          <a:bodyPr rot="-60000000" vert="horz"/>
          <a:lstStyle/>
          <a:p>
            <a:pPr>
              <a:defRPr sz="1400" b="0" i="0">
                <a:solidFill>
                  <a:srgbClr val="000000"/>
                </a:solidFill>
                <a:latin typeface="Arial Narrow"/>
                <a:ea typeface="Arial Narrow"/>
                <a:cs typeface="Arial Narrow"/>
              </a:defRPr>
            </a:pPr>
            <a:endParaRPr lang="hu-HU"/>
          </a:p>
        </c:txPr>
        <c:crossAx val="2054114736"/>
        <c:crosses val="autoZero"/>
        <c:crossBetween val="between"/>
      </c:valAx>
      <c:spPr>
        <a:noFill/>
        <a:ln w="9525">
          <a:noFill/>
        </a:ln>
        <a:effectLst/>
        <a:extLst>
          <a:ext uri="{91240B29-F687-4F45-9708-019B960494DF}">
            <a14:hiddenLine xmlns:a14="http://schemas.microsoft.com/office/drawing/2010/main" w="9525">
              <a:solidFill>
                <a:srgbClr val="000000"/>
              </a:solidFill>
            </a14:hiddenLine>
          </a:ext>
        </a:extLst>
      </c:spPr>
    </c:plotArea>
    <c:legend>
      <c:legendPos val="r"/>
      <c:layout>
        <c:manualLayout>
          <c:xMode val="edge"/>
          <c:yMode val="edge"/>
          <c:x val="9.9151599763524098E-2"/>
          <c:y val="7.0836488632613964E-2"/>
          <c:w val="0.8958443251918351"/>
          <c:h val="8.4745762711864403E-2"/>
        </c:manualLayout>
      </c:layout>
      <c:overlay val="1"/>
      <c:spPr>
        <a:solidFill>
          <a:srgbClr val="EAEAEA"/>
        </a:solidFill>
        <a:ln w="25400">
          <a:noFill/>
        </a:ln>
      </c:spPr>
      <c:txPr>
        <a:bodyPr/>
        <a:lstStyle/>
        <a:p>
          <a:pPr>
            <a:defRPr sz="1400" b="0" i="0">
              <a:solidFill>
                <a:srgbClr val="000000"/>
              </a:solidFill>
              <a:latin typeface="Arial Narrow"/>
              <a:ea typeface="Arial Narrow"/>
              <a:cs typeface="Arial Narrow"/>
            </a:defRPr>
          </a:pPr>
          <a:endParaRPr lang="hu-HU"/>
        </a:p>
      </c:txPr>
    </c:legend>
    <c:plotVisOnly val="1"/>
    <c:dispBlanksAs val="gap"/>
    <c:showDLblsOverMax val="1"/>
  </c:chart>
  <c:spPr>
    <a:noFill/>
    <a:ln>
      <a:noFill/>
    </a:ln>
    <a:extLst>
      <a:ext uri="{909E8E84-426E-40DD-AFC4-6F175D3DCCD1}">
        <a14:hiddenFill xmlns:a14="http://schemas.microsoft.com/office/drawing/2010/main">
          <a:solidFill>
            <a:sysClr val="window" lastClr="FFFFFF"/>
          </a:solidFill>
        </a14:hiddenFill>
      </a:ext>
    </a:ex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521388781194925E-2"/>
          <c:y val="0.11138829734234895"/>
          <c:w val="0.87283646263971282"/>
          <c:h val="0.55085193153332346"/>
        </c:manualLayout>
      </c:layout>
      <c:barChart>
        <c:barDir val="col"/>
        <c:grouping val="clustered"/>
        <c:varyColors val="0"/>
        <c:ser>
          <c:idx val="0"/>
          <c:order val="0"/>
          <c:tx>
            <c:strRef>
              <c:f>Sheet1!$B$1</c:f>
              <c:strCache>
                <c:ptCount val="1"/>
                <c:pt idx="0">
                  <c:v>All</c:v>
                </c:pt>
              </c:strCache>
            </c:strRef>
          </c:tx>
          <c:spPr>
            <a:solidFill>
              <a:srgbClr val="4F81BD"/>
            </a:solidFill>
            <a:ln w="6350" cmpd="sng">
              <a:solidFill>
                <a:srgbClr val="000000"/>
              </a:solidFill>
              <a:round/>
            </a:ln>
            <a:effectLst/>
          </c:spPr>
          <c:invertIfNegative val="0"/>
          <c:cat>
            <c:strRef>
              <c:f>Sheet1!$A$2:$A$8</c:f>
              <c:strCache>
                <c:ptCount val="7"/>
                <c:pt idx="0">
                  <c:v>Family responsibility</c:v>
                </c:pt>
                <c:pt idx="1">
                  <c:v>Actively searching for work</c:v>
                </c:pt>
                <c:pt idx="2">
                  <c:v>Ill or disabled</c:v>
                </c:pt>
                <c:pt idx="3">
                  <c:v>Education or training</c:v>
                </c:pt>
                <c:pt idx="4">
                  <c:v>Belief no work is available</c:v>
                </c:pt>
                <c:pt idx="5">
                  <c:v>Other</c:v>
                </c:pt>
                <c:pt idx="6">
                  <c:v>Missing information</c:v>
                </c:pt>
              </c:strCache>
            </c:strRef>
          </c:cat>
          <c:val>
            <c:numRef>
              <c:f>Sheet1!$B$2:$B$8</c:f>
              <c:numCache>
                <c:formatCode>General</c:formatCode>
                <c:ptCount val="7"/>
                <c:pt idx="0">
                  <c:v>32</c:v>
                </c:pt>
                <c:pt idx="1">
                  <c:v>24</c:v>
                </c:pt>
                <c:pt idx="2">
                  <c:v>16</c:v>
                </c:pt>
                <c:pt idx="3">
                  <c:v>16</c:v>
                </c:pt>
                <c:pt idx="4">
                  <c:v>1</c:v>
                </c:pt>
                <c:pt idx="5">
                  <c:v>9</c:v>
                </c:pt>
                <c:pt idx="6">
                  <c:v>3</c:v>
                </c:pt>
              </c:numCache>
            </c:numRef>
          </c:val>
          <c:extLst>
            <c:ext xmlns:c16="http://schemas.microsoft.com/office/drawing/2014/chart" uri="{C3380CC4-5D6E-409C-BE32-E72D297353CC}">
              <c16:uniqueId val="{00000000-106E-45D1-BCD3-940C60A8AAE5}"/>
            </c:ext>
          </c:extLst>
        </c:ser>
        <c:dLbls>
          <c:showLegendKey val="0"/>
          <c:showVal val="0"/>
          <c:showCatName val="0"/>
          <c:showSerName val="0"/>
          <c:showPercent val="0"/>
          <c:showBubbleSize val="0"/>
        </c:dLbls>
        <c:gapWidth val="150"/>
        <c:axId val="436702208"/>
        <c:axId val="436706304"/>
      </c:barChart>
      <c:catAx>
        <c:axId val="436702208"/>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u="none" strike="noStrike" baseline="0">
                <a:solidFill>
                  <a:srgbClr val="000000"/>
                </a:solidFill>
                <a:latin typeface="Arial Narrow"/>
                <a:ea typeface="Arial Narrow"/>
                <a:cs typeface="Arial Narrow"/>
              </a:defRPr>
            </a:pPr>
            <a:endParaRPr lang="hu-HU"/>
          </a:p>
        </c:txPr>
        <c:crossAx val="436706304"/>
        <c:crosses val="autoZero"/>
        <c:auto val="1"/>
        <c:lblAlgn val="ctr"/>
        <c:lblOffset val="0"/>
        <c:tickLblSkip val="1"/>
        <c:noMultiLvlLbl val="0"/>
      </c:catAx>
      <c:valAx>
        <c:axId val="436706304"/>
        <c:scaling>
          <c:orientation val="minMax"/>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u="none" strike="noStrike" baseline="0">
                <a:solidFill>
                  <a:srgbClr val="000000"/>
                </a:solidFill>
                <a:latin typeface="Arial Narrow"/>
                <a:ea typeface="Arial Narrow"/>
                <a:cs typeface="Arial Narrow"/>
              </a:defRPr>
            </a:pPr>
            <a:endParaRPr lang="hu-HU"/>
          </a:p>
        </c:txPr>
        <c:crossAx val="436702208"/>
        <c:crosses val="autoZero"/>
        <c:crossBetween val="between"/>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000" b="0" i="0" u="none" strike="noStrike" baseline="0">
          <a:solidFill>
            <a:srgbClr val="000000"/>
          </a:solidFill>
          <a:latin typeface="Calibri"/>
          <a:ea typeface="Calibri"/>
          <a:cs typeface="Calibri"/>
        </a:defRPr>
      </a:pPr>
      <a:endParaRPr lang="hu-H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B006A"/>
                </a:solidFill>
                <a:latin typeface="Arial Narrow" panose="020B0606020202030204" pitchFamily="34" charset="0"/>
                <a:ea typeface="+mn-ea"/>
                <a:cs typeface="+mn-cs"/>
              </a:defRPr>
            </a:pPr>
            <a:r>
              <a:rPr lang="en-US" sz="1800" b="1" dirty="0">
                <a:solidFill>
                  <a:srgbClr val="0B006A"/>
                </a:solidFill>
              </a:rPr>
              <a:t>Q2 2019 - Q2 2020</a:t>
            </a: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0B006A"/>
              </a:solidFill>
              <a:latin typeface="Arial Narrow" panose="020B0606020202030204" pitchFamily="34" charset="0"/>
              <a:ea typeface="+mn-ea"/>
              <a:cs typeface="+mn-cs"/>
            </a:defRPr>
          </a:pPr>
          <a:endParaRPr lang="hu-HU"/>
        </a:p>
      </c:txPr>
    </c:title>
    <c:autoTitleDeleted val="0"/>
    <c:plotArea>
      <c:layout/>
      <c:barChart>
        <c:barDir val="col"/>
        <c:grouping val="stacked"/>
        <c:varyColors val="0"/>
        <c:ser>
          <c:idx val="1"/>
          <c:order val="1"/>
          <c:tx>
            <c:strRef>
              <c:f>'[Copy of EMO2021-1-22_23_HoursDecomposition_new.xlsx]Averages'!$D$16</c:f>
              <c:strCache>
                <c:ptCount val="1"/>
                <c:pt idx="0">
                  <c:v>Hours per at work employees</c:v>
                </c:pt>
              </c:strCache>
            </c:strRef>
          </c:tx>
          <c:spPr>
            <a:solidFill>
              <a:schemeClr val="accent1"/>
            </a:solidFill>
            <a:ln>
              <a:noFill/>
            </a:ln>
            <a:effectLst/>
          </c:spPr>
          <c:invertIfNegative val="0"/>
          <c:cat>
            <c:strRef>
              <c:f>'[Copy of EMO2021-1-22_23_HoursDecomposition_new.xlsx]Averages'!$B$17:$B$18</c:f>
              <c:strCache>
                <c:ptCount val="2"/>
                <c:pt idx="0">
                  <c:v>OECD: 15-24 </c:v>
                </c:pt>
                <c:pt idx="1">
                  <c:v>OECD: 25+</c:v>
                </c:pt>
              </c:strCache>
            </c:strRef>
          </c:cat>
          <c:val>
            <c:numRef>
              <c:f>'[Copy of EMO2021-1-22_23_HoursDecomposition_new.xlsx]Averages'!$D$17:$D$18</c:f>
              <c:numCache>
                <c:formatCode>General</c:formatCode>
                <c:ptCount val="2"/>
                <c:pt idx="0">
                  <c:v>0.48682690000000001</c:v>
                </c:pt>
                <c:pt idx="1">
                  <c:v>-2.7627329999999999</c:v>
                </c:pt>
              </c:numCache>
            </c:numRef>
          </c:val>
          <c:extLst>
            <c:ext xmlns:c16="http://schemas.microsoft.com/office/drawing/2014/chart" uri="{C3380CC4-5D6E-409C-BE32-E72D297353CC}">
              <c16:uniqueId val="{00000000-0608-415C-85C1-30BD447CAEE9}"/>
            </c:ext>
          </c:extLst>
        </c:ser>
        <c:ser>
          <c:idx val="2"/>
          <c:order val="2"/>
          <c:tx>
            <c:strRef>
              <c:f>'[Copy of EMO2021-1-22_23_HoursDecomposition_new.xlsx]Averages'!$E$16</c:f>
              <c:strCache>
                <c:ptCount val="1"/>
                <c:pt idx="0">
                  <c:v>0 hours employment</c:v>
                </c:pt>
              </c:strCache>
            </c:strRef>
          </c:tx>
          <c:spPr>
            <a:solidFill>
              <a:schemeClr val="accent6">
                <a:lumMod val="60000"/>
                <a:lumOff val="40000"/>
              </a:schemeClr>
            </a:solidFill>
            <a:ln>
              <a:noFill/>
            </a:ln>
            <a:effectLst/>
          </c:spPr>
          <c:invertIfNegative val="0"/>
          <c:dPt>
            <c:idx val="0"/>
            <c:invertIfNegative val="0"/>
            <c:bubble3D val="0"/>
            <c:spPr>
              <a:solidFill>
                <a:srgbClr val="FAC090"/>
              </a:solidFill>
              <a:ln>
                <a:noFill/>
              </a:ln>
              <a:effectLst/>
            </c:spPr>
            <c:extLst>
              <c:ext xmlns:c16="http://schemas.microsoft.com/office/drawing/2014/chart" uri="{C3380CC4-5D6E-409C-BE32-E72D297353CC}">
                <c16:uniqueId val="{00000000-342D-44CE-A4D8-E383C6066B65}"/>
              </c:ext>
            </c:extLst>
          </c:dPt>
          <c:cat>
            <c:strRef>
              <c:f>'[Copy of EMO2021-1-22_23_HoursDecomposition_new.xlsx]Averages'!$B$17:$B$18</c:f>
              <c:strCache>
                <c:ptCount val="2"/>
                <c:pt idx="0">
                  <c:v>OECD: 15-24 </c:v>
                </c:pt>
                <c:pt idx="1">
                  <c:v>OECD: 25+</c:v>
                </c:pt>
              </c:strCache>
            </c:strRef>
          </c:cat>
          <c:val>
            <c:numRef>
              <c:f>'[Copy of EMO2021-1-22_23_HoursDecomposition_new.xlsx]Averages'!$E$17:$E$18</c:f>
              <c:numCache>
                <c:formatCode>General</c:formatCode>
                <c:ptCount val="2"/>
                <c:pt idx="0">
                  <c:v>-11.3749</c:v>
                </c:pt>
                <c:pt idx="1">
                  <c:v>-8.8821530000000006</c:v>
                </c:pt>
              </c:numCache>
            </c:numRef>
          </c:val>
          <c:extLst>
            <c:ext xmlns:c16="http://schemas.microsoft.com/office/drawing/2014/chart" uri="{C3380CC4-5D6E-409C-BE32-E72D297353CC}">
              <c16:uniqueId val="{00000001-0608-415C-85C1-30BD447CAEE9}"/>
            </c:ext>
          </c:extLst>
        </c:ser>
        <c:ser>
          <c:idx val="3"/>
          <c:order val="3"/>
          <c:tx>
            <c:strRef>
              <c:f>'[Copy of EMO2021-1-22_23_HoursDecomposition_new.xlsx]Averages'!$F$16</c:f>
              <c:strCache>
                <c:ptCount val="1"/>
                <c:pt idx="0">
                  <c:v>Joblessness (net of population change)</c:v>
                </c:pt>
              </c:strCache>
            </c:strRef>
          </c:tx>
          <c:spPr>
            <a:solidFill>
              <a:schemeClr val="accent4">
                <a:lumMod val="60000"/>
                <a:lumOff val="40000"/>
              </a:schemeClr>
            </a:solidFill>
            <a:ln>
              <a:noFill/>
            </a:ln>
            <a:effectLst/>
          </c:spPr>
          <c:invertIfNegative val="0"/>
          <c:cat>
            <c:strRef>
              <c:f>'[Copy of EMO2021-1-22_23_HoursDecomposition_new.xlsx]Averages'!$B$17:$B$18</c:f>
              <c:strCache>
                <c:ptCount val="2"/>
                <c:pt idx="0">
                  <c:v>OECD: 15-24 </c:v>
                </c:pt>
                <c:pt idx="1">
                  <c:v>OECD: 25+</c:v>
                </c:pt>
              </c:strCache>
            </c:strRef>
          </c:cat>
          <c:val>
            <c:numRef>
              <c:f>'[Copy of EMO2021-1-22_23_HoursDecomposition_new.xlsx]Averages'!$F$17:$F$18</c:f>
              <c:numCache>
                <c:formatCode>General</c:formatCode>
                <c:ptCount val="2"/>
                <c:pt idx="0">
                  <c:v>-15.3957</c:v>
                </c:pt>
                <c:pt idx="1">
                  <c:v>-3.3363839999999998</c:v>
                </c:pt>
              </c:numCache>
            </c:numRef>
          </c:val>
          <c:extLst>
            <c:ext xmlns:c16="http://schemas.microsoft.com/office/drawing/2014/chart" uri="{C3380CC4-5D6E-409C-BE32-E72D297353CC}">
              <c16:uniqueId val="{00000002-0608-415C-85C1-30BD447CAEE9}"/>
            </c:ext>
          </c:extLst>
        </c:ser>
        <c:dLbls>
          <c:showLegendKey val="0"/>
          <c:showVal val="0"/>
          <c:showCatName val="0"/>
          <c:showSerName val="0"/>
          <c:showPercent val="0"/>
          <c:showBubbleSize val="0"/>
        </c:dLbls>
        <c:gapWidth val="150"/>
        <c:overlap val="100"/>
        <c:axId val="940668984"/>
        <c:axId val="940672264"/>
      </c:barChart>
      <c:lineChart>
        <c:grouping val="standard"/>
        <c:varyColors val="0"/>
        <c:ser>
          <c:idx val="0"/>
          <c:order val="0"/>
          <c:tx>
            <c:strRef>
              <c:f>'[Copy of EMO2021-1-22_23_HoursDecomposition_new.xlsx]Averages'!$C$16</c:f>
              <c:strCache>
                <c:ptCount val="1"/>
                <c:pt idx="0">
                  <c:v>Total change in hours</c:v>
                </c:pt>
              </c:strCache>
            </c:strRef>
          </c:tx>
          <c:spPr>
            <a:ln w="28575" cap="rnd">
              <a:noFill/>
              <a:round/>
            </a:ln>
            <a:effectLst/>
          </c:spPr>
          <c:marker>
            <c:symbol val="diamond"/>
            <c:size val="14"/>
            <c:spPr>
              <a:solidFill>
                <a:srgbClr val="C00000"/>
              </a:solidFill>
              <a:ln w="9525">
                <a:noFill/>
              </a:ln>
              <a:effectLst/>
            </c:spPr>
          </c:marker>
          <c:cat>
            <c:strRef>
              <c:f>'[Copy of EMO2021-1-22_23_HoursDecomposition_new.xlsx]Averages'!$B$17:$B$18</c:f>
              <c:strCache>
                <c:ptCount val="2"/>
                <c:pt idx="0">
                  <c:v>OECD: 15-24 </c:v>
                </c:pt>
                <c:pt idx="1">
                  <c:v>OECD: 25+</c:v>
                </c:pt>
              </c:strCache>
            </c:strRef>
          </c:cat>
          <c:val>
            <c:numRef>
              <c:f>'[Copy of EMO2021-1-22_23_HoursDecomposition_new.xlsx]Averages'!$C$17:$C$18</c:f>
              <c:numCache>
                <c:formatCode>General</c:formatCode>
                <c:ptCount val="2"/>
                <c:pt idx="0">
                  <c:v>-26.283770000000001</c:v>
                </c:pt>
                <c:pt idx="1">
                  <c:v>-14.98127</c:v>
                </c:pt>
              </c:numCache>
            </c:numRef>
          </c:val>
          <c:smooth val="0"/>
          <c:extLst>
            <c:ext xmlns:c16="http://schemas.microsoft.com/office/drawing/2014/chart" uri="{C3380CC4-5D6E-409C-BE32-E72D297353CC}">
              <c16:uniqueId val="{00000003-0608-415C-85C1-30BD447CAEE9}"/>
            </c:ext>
          </c:extLst>
        </c:ser>
        <c:dLbls>
          <c:showLegendKey val="0"/>
          <c:showVal val="0"/>
          <c:showCatName val="0"/>
          <c:showSerName val="0"/>
          <c:showPercent val="0"/>
          <c:showBubbleSize val="0"/>
        </c:dLbls>
        <c:marker val="1"/>
        <c:smooth val="0"/>
        <c:axId val="940668984"/>
        <c:axId val="940672264"/>
      </c:lineChart>
      <c:catAx>
        <c:axId val="940668984"/>
        <c:scaling>
          <c:orientation val="minMax"/>
        </c:scaling>
        <c:delete val="0"/>
        <c:axPos val="b"/>
        <c:numFmt formatCode="General" sourceLinked="1"/>
        <c:majorTickMark val="none"/>
        <c:minorTickMark val="none"/>
        <c:tickLblPos val="high"/>
        <c:spPr>
          <a:noFill/>
          <a:ln w="9525" cap="flat" cmpd="sng" algn="ctr">
            <a:solidFill>
              <a:schemeClr val="tx1">
                <a:lumMod val="85000"/>
              </a:schemeClr>
            </a:solidFill>
            <a:round/>
          </a:ln>
          <a:effectLst/>
        </c:spPr>
        <c:txPr>
          <a:bodyPr rot="-60000000" spcFirstLastPara="1" vertOverflow="ellipsis" vert="horz" wrap="square" anchor="ctr" anchorCtr="1"/>
          <a:lstStyle/>
          <a:p>
            <a:pPr>
              <a:defRPr sz="1600" b="0" i="0" u="none" strike="noStrike" kern="1200" baseline="0">
                <a:solidFill>
                  <a:schemeClr val="bg1">
                    <a:lumMod val="95000"/>
                    <a:lumOff val="5000"/>
                  </a:schemeClr>
                </a:solidFill>
                <a:latin typeface="Arial Narrow" panose="020B0606020202030204" pitchFamily="34" charset="0"/>
                <a:ea typeface="+mn-ea"/>
                <a:cs typeface="+mn-cs"/>
              </a:defRPr>
            </a:pPr>
            <a:endParaRPr lang="hu-HU"/>
          </a:p>
        </c:txPr>
        <c:crossAx val="940672264"/>
        <c:crosses val="autoZero"/>
        <c:auto val="1"/>
        <c:lblAlgn val="ctr"/>
        <c:lblOffset val="100"/>
        <c:noMultiLvlLbl val="0"/>
      </c:catAx>
      <c:valAx>
        <c:axId val="940672264"/>
        <c:scaling>
          <c:orientation val="minMax"/>
        </c:scaling>
        <c:delete val="0"/>
        <c:axPos val="l"/>
        <c:majorGridlines>
          <c:spPr>
            <a:ln w="9525" cap="flat" cmpd="sng" algn="ctr">
              <a:solidFill>
                <a:schemeClr val="tx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lumMod val="95000"/>
                    <a:lumOff val="5000"/>
                  </a:schemeClr>
                </a:solidFill>
                <a:latin typeface="Arial Narrow" panose="020B0606020202030204" pitchFamily="34" charset="0"/>
                <a:ea typeface="+mn-ea"/>
                <a:cs typeface="+mn-cs"/>
              </a:defRPr>
            </a:pPr>
            <a:endParaRPr lang="hu-HU"/>
          </a:p>
        </c:txPr>
        <c:crossAx val="940668984"/>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bg1">
              <a:lumMod val="95000"/>
              <a:lumOff val="5000"/>
            </a:schemeClr>
          </a:solidFill>
          <a:latin typeface="Arial Narrow" panose="020B0606020202030204" pitchFamily="34" charset="0"/>
        </a:defRPr>
      </a:pPr>
      <a:endParaRPr lang="hu-HU"/>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1" i="0" u="none" strike="noStrike" kern="1200" spc="0" baseline="0">
                <a:solidFill>
                  <a:srgbClr val="0B006A"/>
                </a:solidFill>
                <a:latin typeface="Arial Narrow" panose="020B0606020202030204" pitchFamily="34" charset="0"/>
                <a:ea typeface="+mn-ea"/>
                <a:cs typeface="+mn-cs"/>
              </a:defRPr>
            </a:pPr>
            <a:r>
              <a:rPr lang="en-US" sz="1800" b="1" i="0" u="none" strike="noStrike" kern="1200" spc="0" baseline="0" dirty="0">
                <a:solidFill>
                  <a:srgbClr val="0B006A"/>
                </a:solidFill>
                <a:latin typeface="Arial Narrow" panose="020B0606020202030204" pitchFamily="34" charset="0"/>
                <a:ea typeface="+mn-ea"/>
                <a:cs typeface="+mn-cs"/>
              </a:rPr>
              <a:t>Q3 2019 - Q3 2020</a:t>
            </a:r>
          </a:p>
        </c:rich>
      </c:tx>
      <c:overlay val="0"/>
      <c:spPr>
        <a:noFill/>
        <a:ln>
          <a:noFill/>
        </a:ln>
        <a:effectLst/>
      </c:spPr>
      <c:txPr>
        <a:bodyPr rot="0" spcFirstLastPara="1" vertOverflow="ellipsis" vert="horz" wrap="square" anchor="ctr" anchorCtr="1"/>
        <a:lstStyle/>
        <a:p>
          <a:pPr algn="ctr" rtl="0">
            <a:defRPr sz="1800" b="1" i="0" u="none" strike="noStrike" kern="1200" spc="0" baseline="0">
              <a:solidFill>
                <a:srgbClr val="0B006A"/>
              </a:solidFill>
              <a:latin typeface="Arial Narrow" panose="020B0606020202030204" pitchFamily="34" charset="0"/>
              <a:ea typeface="+mn-ea"/>
              <a:cs typeface="+mn-cs"/>
            </a:defRPr>
          </a:pPr>
          <a:endParaRPr lang="hu-HU"/>
        </a:p>
      </c:txPr>
    </c:title>
    <c:autoTitleDeleted val="0"/>
    <c:plotArea>
      <c:layout/>
      <c:barChart>
        <c:barDir val="col"/>
        <c:grouping val="stacked"/>
        <c:varyColors val="0"/>
        <c:ser>
          <c:idx val="1"/>
          <c:order val="1"/>
          <c:tx>
            <c:strRef>
              <c:f>'[Copy of EMO2021-1-22_23_HoursDecomposition_new.xlsx]Averages'!$D$19</c:f>
              <c:strCache>
                <c:ptCount val="1"/>
                <c:pt idx="0">
                  <c:v>Hours per at work employees</c:v>
                </c:pt>
              </c:strCache>
            </c:strRef>
          </c:tx>
          <c:spPr>
            <a:solidFill>
              <a:schemeClr val="accent1"/>
            </a:solidFill>
            <a:ln>
              <a:noFill/>
            </a:ln>
            <a:effectLst/>
          </c:spPr>
          <c:invertIfNegative val="0"/>
          <c:cat>
            <c:strRef>
              <c:f>'[Copy of EMO2021-1-22_23_HoursDecomposition_new.xlsx]Averages'!$B$20:$B$21</c:f>
              <c:strCache>
                <c:ptCount val="2"/>
                <c:pt idx="0">
                  <c:v>OECD: 15-24 </c:v>
                </c:pt>
                <c:pt idx="1">
                  <c:v>OECD: 25+</c:v>
                </c:pt>
              </c:strCache>
            </c:strRef>
          </c:cat>
          <c:val>
            <c:numRef>
              <c:f>'[Copy of EMO2021-1-22_23_HoursDecomposition_new.xlsx]Averages'!$D$20:$D$21</c:f>
              <c:numCache>
                <c:formatCode>General</c:formatCode>
                <c:ptCount val="2"/>
                <c:pt idx="0">
                  <c:v>-0.93664619999999998</c:v>
                </c:pt>
                <c:pt idx="1">
                  <c:v>-1.319936</c:v>
                </c:pt>
              </c:numCache>
            </c:numRef>
          </c:val>
          <c:extLst>
            <c:ext xmlns:c16="http://schemas.microsoft.com/office/drawing/2014/chart" uri="{C3380CC4-5D6E-409C-BE32-E72D297353CC}">
              <c16:uniqueId val="{00000000-BA50-4017-B0BF-E3C6A0B8F27D}"/>
            </c:ext>
          </c:extLst>
        </c:ser>
        <c:ser>
          <c:idx val="2"/>
          <c:order val="2"/>
          <c:tx>
            <c:strRef>
              <c:f>'[Copy of EMO2021-1-22_23_HoursDecomposition_new.xlsx]Averages'!$E$19</c:f>
              <c:strCache>
                <c:ptCount val="1"/>
                <c:pt idx="0">
                  <c:v>0 hours employment</c:v>
                </c:pt>
              </c:strCache>
            </c:strRef>
          </c:tx>
          <c:spPr>
            <a:solidFill>
              <a:schemeClr val="accent6">
                <a:lumMod val="60000"/>
                <a:lumOff val="40000"/>
              </a:schemeClr>
            </a:solidFill>
            <a:ln>
              <a:noFill/>
            </a:ln>
            <a:effectLst/>
          </c:spPr>
          <c:invertIfNegative val="0"/>
          <c:cat>
            <c:strRef>
              <c:f>'[Copy of EMO2021-1-22_23_HoursDecomposition_new.xlsx]Averages'!$B$20:$B$21</c:f>
              <c:strCache>
                <c:ptCount val="2"/>
                <c:pt idx="0">
                  <c:v>OECD: 15-24 </c:v>
                </c:pt>
                <c:pt idx="1">
                  <c:v>OECD: 25+</c:v>
                </c:pt>
              </c:strCache>
            </c:strRef>
          </c:cat>
          <c:val>
            <c:numRef>
              <c:f>'[Copy of EMO2021-1-22_23_HoursDecomposition_new.xlsx]Averages'!$E$20:$E$21</c:f>
              <c:numCache>
                <c:formatCode>General</c:formatCode>
                <c:ptCount val="2"/>
                <c:pt idx="0">
                  <c:v>0.4317626</c:v>
                </c:pt>
                <c:pt idx="1">
                  <c:v>-0.44896370000000002</c:v>
                </c:pt>
              </c:numCache>
            </c:numRef>
          </c:val>
          <c:extLst>
            <c:ext xmlns:c16="http://schemas.microsoft.com/office/drawing/2014/chart" uri="{C3380CC4-5D6E-409C-BE32-E72D297353CC}">
              <c16:uniqueId val="{00000001-BA50-4017-B0BF-E3C6A0B8F27D}"/>
            </c:ext>
          </c:extLst>
        </c:ser>
        <c:ser>
          <c:idx val="3"/>
          <c:order val="3"/>
          <c:tx>
            <c:strRef>
              <c:f>'[Copy of EMO2021-1-22_23_HoursDecomposition_new.xlsx]Averages'!$F$19</c:f>
              <c:strCache>
                <c:ptCount val="1"/>
                <c:pt idx="0">
                  <c:v>Joblessness (net of population change)</c:v>
                </c:pt>
              </c:strCache>
            </c:strRef>
          </c:tx>
          <c:spPr>
            <a:solidFill>
              <a:schemeClr val="accent4">
                <a:lumMod val="60000"/>
                <a:lumOff val="40000"/>
              </a:schemeClr>
            </a:solidFill>
            <a:ln>
              <a:noFill/>
            </a:ln>
            <a:effectLst/>
          </c:spPr>
          <c:invertIfNegative val="0"/>
          <c:cat>
            <c:strRef>
              <c:f>'[Copy of EMO2021-1-22_23_HoursDecomposition_new.xlsx]Averages'!$B$20:$B$21</c:f>
              <c:strCache>
                <c:ptCount val="2"/>
                <c:pt idx="0">
                  <c:v>OECD: 15-24 </c:v>
                </c:pt>
                <c:pt idx="1">
                  <c:v>OECD: 25+</c:v>
                </c:pt>
              </c:strCache>
            </c:strRef>
          </c:cat>
          <c:val>
            <c:numRef>
              <c:f>'[Copy of EMO2021-1-22_23_HoursDecomposition_new.xlsx]Averages'!$F$20:$F$21</c:f>
              <c:numCache>
                <c:formatCode>General</c:formatCode>
                <c:ptCount val="2"/>
                <c:pt idx="0">
                  <c:v>-11.65118</c:v>
                </c:pt>
                <c:pt idx="1">
                  <c:v>-1.986472</c:v>
                </c:pt>
              </c:numCache>
            </c:numRef>
          </c:val>
          <c:extLst>
            <c:ext xmlns:c16="http://schemas.microsoft.com/office/drawing/2014/chart" uri="{C3380CC4-5D6E-409C-BE32-E72D297353CC}">
              <c16:uniqueId val="{00000002-BA50-4017-B0BF-E3C6A0B8F27D}"/>
            </c:ext>
          </c:extLst>
        </c:ser>
        <c:dLbls>
          <c:showLegendKey val="0"/>
          <c:showVal val="0"/>
          <c:showCatName val="0"/>
          <c:showSerName val="0"/>
          <c:showPercent val="0"/>
          <c:showBubbleSize val="0"/>
        </c:dLbls>
        <c:gapWidth val="150"/>
        <c:overlap val="100"/>
        <c:axId val="940668984"/>
        <c:axId val="940672264"/>
      </c:barChart>
      <c:lineChart>
        <c:grouping val="standard"/>
        <c:varyColors val="0"/>
        <c:ser>
          <c:idx val="0"/>
          <c:order val="0"/>
          <c:tx>
            <c:strRef>
              <c:f>'[Copy of EMO2021-1-22_23_HoursDecomposition_new.xlsx]Averages'!$C$19</c:f>
              <c:strCache>
                <c:ptCount val="1"/>
                <c:pt idx="0">
                  <c:v>Total change in hours</c:v>
                </c:pt>
              </c:strCache>
            </c:strRef>
          </c:tx>
          <c:spPr>
            <a:ln w="28575" cap="rnd">
              <a:noFill/>
              <a:round/>
            </a:ln>
            <a:effectLst/>
          </c:spPr>
          <c:marker>
            <c:symbol val="diamond"/>
            <c:size val="14"/>
            <c:spPr>
              <a:solidFill>
                <a:srgbClr val="C00000"/>
              </a:solidFill>
              <a:ln w="9525">
                <a:noFill/>
              </a:ln>
              <a:effectLst/>
            </c:spPr>
          </c:marker>
          <c:cat>
            <c:strRef>
              <c:f>'[Copy of EMO2021-1-22_23_HoursDecomposition_new.xlsx]Averages'!$B$20:$B$21</c:f>
              <c:strCache>
                <c:ptCount val="2"/>
                <c:pt idx="0">
                  <c:v>OECD: 15-24 </c:v>
                </c:pt>
                <c:pt idx="1">
                  <c:v>OECD: 25+</c:v>
                </c:pt>
              </c:strCache>
            </c:strRef>
          </c:cat>
          <c:val>
            <c:numRef>
              <c:f>'[Copy of EMO2021-1-22_23_HoursDecomposition_new.xlsx]Averages'!$C$20:$C$21</c:f>
              <c:numCache>
                <c:formatCode>General</c:formatCode>
                <c:ptCount val="2"/>
                <c:pt idx="0">
                  <c:v>-12.15607</c:v>
                </c:pt>
                <c:pt idx="1">
                  <c:v>-3.7553709999999998</c:v>
                </c:pt>
              </c:numCache>
            </c:numRef>
          </c:val>
          <c:smooth val="0"/>
          <c:extLst>
            <c:ext xmlns:c16="http://schemas.microsoft.com/office/drawing/2014/chart" uri="{C3380CC4-5D6E-409C-BE32-E72D297353CC}">
              <c16:uniqueId val="{00000003-BA50-4017-B0BF-E3C6A0B8F27D}"/>
            </c:ext>
          </c:extLst>
        </c:ser>
        <c:dLbls>
          <c:showLegendKey val="0"/>
          <c:showVal val="0"/>
          <c:showCatName val="0"/>
          <c:showSerName val="0"/>
          <c:showPercent val="0"/>
          <c:showBubbleSize val="0"/>
        </c:dLbls>
        <c:marker val="1"/>
        <c:smooth val="0"/>
        <c:axId val="940668984"/>
        <c:axId val="940672264"/>
      </c:lineChart>
      <c:catAx>
        <c:axId val="940668984"/>
        <c:scaling>
          <c:orientation val="minMax"/>
        </c:scaling>
        <c:delete val="0"/>
        <c:axPos val="b"/>
        <c:numFmt formatCode="General" sourceLinked="1"/>
        <c:majorTickMark val="none"/>
        <c:minorTickMark val="none"/>
        <c:tickLblPos val="high"/>
        <c:spPr>
          <a:noFill/>
          <a:ln w="9525" cap="flat" cmpd="sng" algn="ctr">
            <a:solidFill>
              <a:schemeClr val="tx1">
                <a:lumMod val="85000"/>
              </a:schemeClr>
            </a:solidFill>
            <a:round/>
          </a:ln>
          <a:effectLst/>
        </c:spPr>
        <c:txPr>
          <a:bodyPr rot="-60000000" spcFirstLastPara="1" vertOverflow="ellipsis" vert="horz" wrap="square" anchor="ctr" anchorCtr="1"/>
          <a:lstStyle/>
          <a:p>
            <a:pPr>
              <a:defRPr sz="1600" b="0" i="0" u="none" strike="noStrike" kern="1200" baseline="0">
                <a:solidFill>
                  <a:schemeClr val="bg1">
                    <a:lumMod val="95000"/>
                    <a:lumOff val="5000"/>
                  </a:schemeClr>
                </a:solidFill>
                <a:latin typeface="Arial Narrow" panose="020B0606020202030204" pitchFamily="34" charset="0"/>
                <a:ea typeface="+mn-ea"/>
                <a:cs typeface="+mn-cs"/>
              </a:defRPr>
            </a:pPr>
            <a:endParaRPr lang="hu-HU"/>
          </a:p>
        </c:txPr>
        <c:crossAx val="940672264"/>
        <c:crosses val="autoZero"/>
        <c:auto val="1"/>
        <c:lblAlgn val="ctr"/>
        <c:lblOffset val="100"/>
        <c:noMultiLvlLbl val="0"/>
      </c:catAx>
      <c:valAx>
        <c:axId val="940672264"/>
        <c:scaling>
          <c:orientation val="minMax"/>
          <c:min val="-30"/>
        </c:scaling>
        <c:delete val="1"/>
        <c:axPos val="l"/>
        <c:majorGridlines>
          <c:spPr>
            <a:ln w="9525" cap="flat" cmpd="sng" algn="ctr">
              <a:solidFill>
                <a:schemeClr val="tx1">
                  <a:lumMod val="85000"/>
                </a:schemeClr>
              </a:solidFill>
              <a:round/>
            </a:ln>
            <a:effectLst/>
          </c:spPr>
        </c:majorGridlines>
        <c:numFmt formatCode="General" sourceLinked="1"/>
        <c:majorTickMark val="none"/>
        <c:minorTickMark val="none"/>
        <c:tickLblPos val="nextTo"/>
        <c:crossAx val="940668984"/>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bg1">
              <a:lumMod val="95000"/>
              <a:lumOff val="5000"/>
            </a:schemeClr>
          </a:solidFill>
          <a:latin typeface="Arial Narrow" panose="020B0606020202030204" pitchFamily="34" charset="0"/>
        </a:defRPr>
      </a:pPr>
      <a:endParaRPr lang="hu-H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1" i="0" u="none" strike="noStrike" kern="1200" spc="0" baseline="0">
                <a:solidFill>
                  <a:srgbClr val="0B006A"/>
                </a:solidFill>
                <a:latin typeface="Arial Narrow" panose="020B0606020202030204" pitchFamily="34" charset="0"/>
                <a:ea typeface="+mn-ea"/>
                <a:cs typeface="+mn-cs"/>
              </a:defRPr>
            </a:pPr>
            <a:r>
              <a:rPr lang="en-US" sz="1800" b="1" i="0" u="none" strike="noStrike" kern="1200" spc="0" baseline="0" dirty="0">
                <a:solidFill>
                  <a:srgbClr val="0B006A"/>
                </a:solidFill>
                <a:latin typeface="Arial Narrow" panose="020B0606020202030204" pitchFamily="34" charset="0"/>
                <a:ea typeface="+mn-ea"/>
                <a:cs typeface="+mn-cs"/>
              </a:rPr>
              <a:t>Q4 2019 – Q4 2020</a:t>
            </a:r>
          </a:p>
        </c:rich>
      </c:tx>
      <c:layout>
        <c:manualLayout>
          <c:xMode val="edge"/>
          <c:yMode val="edge"/>
          <c:x val="0.22881701762434145"/>
          <c:y val="2.4694444444444446E-2"/>
        </c:manualLayout>
      </c:layout>
      <c:overlay val="0"/>
      <c:spPr>
        <a:noFill/>
        <a:ln>
          <a:noFill/>
        </a:ln>
        <a:effectLst/>
      </c:spPr>
      <c:txPr>
        <a:bodyPr rot="0" spcFirstLastPara="1" vertOverflow="ellipsis" vert="horz" wrap="square" anchor="ctr" anchorCtr="1"/>
        <a:lstStyle/>
        <a:p>
          <a:pPr algn="ctr" rtl="0">
            <a:defRPr sz="1800" b="1" i="0" u="none" strike="noStrike" kern="1200" spc="0" baseline="0">
              <a:solidFill>
                <a:srgbClr val="0B006A"/>
              </a:solidFill>
              <a:latin typeface="Arial Narrow" panose="020B0606020202030204" pitchFamily="34" charset="0"/>
              <a:ea typeface="+mn-ea"/>
              <a:cs typeface="+mn-cs"/>
            </a:defRPr>
          </a:pPr>
          <a:endParaRPr lang="hu-HU"/>
        </a:p>
      </c:txPr>
    </c:title>
    <c:autoTitleDeleted val="0"/>
    <c:plotArea>
      <c:layout/>
      <c:barChart>
        <c:barDir val="col"/>
        <c:grouping val="stacked"/>
        <c:varyColors val="0"/>
        <c:ser>
          <c:idx val="1"/>
          <c:order val="1"/>
          <c:tx>
            <c:strRef>
              <c:f>'[Copy of EMO2021-1-22_23_HoursDecomposition_new.xlsx]Averages'!$D$22</c:f>
              <c:strCache>
                <c:ptCount val="1"/>
                <c:pt idx="0">
                  <c:v>Hours per at work employees</c:v>
                </c:pt>
              </c:strCache>
            </c:strRef>
          </c:tx>
          <c:spPr>
            <a:solidFill>
              <a:schemeClr val="accent1"/>
            </a:solidFill>
            <a:ln>
              <a:noFill/>
            </a:ln>
            <a:effectLst/>
          </c:spPr>
          <c:invertIfNegative val="0"/>
          <c:cat>
            <c:strRef>
              <c:f>'[Copy of EMO2021-1-22_23_HoursDecomposition_new.xlsx]Averages'!$B$23:$B$24</c:f>
              <c:strCache>
                <c:ptCount val="2"/>
                <c:pt idx="0">
                  <c:v>OECD: 15-24 </c:v>
                </c:pt>
                <c:pt idx="1">
                  <c:v>OECD: 25+</c:v>
                </c:pt>
              </c:strCache>
            </c:strRef>
          </c:cat>
          <c:val>
            <c:numRef>
              <c:f>'[Copy of EMO2021-1-22_23_HoursDecomposition_new.xlsx]Averages'!$D$23:$D$24</c:f>
              <c:numCache>
                <c:formatCode>General</c:formatCode>
                <c:ptCount val="2"/>
                <c:pt idx="0">
                  <c:v>-5.0475399999999997E-2</c:v>
                </c:pt>
                <c:pt idx="1">
                  <c:v>-1.4844599999999999</c:v>
                </c:pt>
              </c:numCache>
            </c:numRef>
          </c:val>
          <c:extLst>
            <c:ext xmlns:c16="http://schemas.microsoft.com/office/drawing/2014/chart" uri="{C3380CC4-5D6E-409C-BE32-E72D297353CC}">
              <c16:uniqueId val="{00000000-015E-4142-BF58-89606A705C06}"/>
            </c:ext>
          </c:extLst>
        </c:ser>
        <c:ser>
          <c:idx val="2"/>
          <c:order val="2"/>
          <c:tx>
            <c:strRef>
              <c:f>'[Copy of EMO2021-1-22_23_HoursDecomposition_new.xlsx]Averages'!$E$22</c:f>
              <c:strCache>
                <c:ptCount val="1"/>
                <c:pt idx="0">
                  <c:v>0 hours employment</c:v>
                </c:pt>
              </c:strCache>
            </c:strRef>
          </c:tx>
          <c:spPr>
            <a:solidFill>
              <a:schemeClr val="accent6">
                <a:lumMod val="60000"/>
                <a:lumOff val="40000"/>
              </a:schemeClr>
            </a:solidFill>
            <a:ln>
              <a:noFill/>
            </a:ln>
            <a:effectLst/>
          </c:spPr>
          <c:invertIfNegative val="0"/>
          <c:cat>
            <c:strRef>
              <c:f>'[Copy of EMO2021-1-22_23_HoursDecomposition_new.xlsx]Averages'!$B$23:$B$24</c:f>
              <c:strCache>
                <c:ptCount val="2"/>
                <c:pt idx="0">
                  <c:v>OECD: 15-24 </c:v>
                </c:pt>
                <c:pt idx="1">
                  <c:v>OECD: 25+</c:v>
                </c:pt>
              </c:strCache>
            </c:strRef>
          </c:cat>
          <c:val>
            <c:numRef>
              <c:f>'[Copy of EMO2021-1-22_23_HoursDecomposition_new.xlsx]Averages'!$E$23:$E$24</c:f>
              <c:numCache>
                <c:formatCode>General</c:formatCode>
                <c:ptCount val="2"/>
                <c:pt idx="0">
                  <c:v>-2.7237429999999998</c:v>
                </c:pt>
                <c:pt idx="1">
                  <c:v>-2.400131</c:v>
                </c:pt>
              </c:numCache>
            </c:numRef>
          </c:val>
          <c:extLst>
            <c:ext xmlns:c16="http://schemas.microsoft.com/office/drawing/2014/chart" uri="{C3380CC4-5D6E-409C-BE32-E72D297353CC}">
              <c16:uniqueId val="{00000001-015E-4142-BF58-89606A705C06}"/>
            </c:ext>
          </c:extLst>
        </c:ser>
        <c:ser>
          <c:idx val="3"/>
          <c:order val="3"/>
          <c:tx>
            <c:strRef>
              <c:f>'[Copy of EMO2021-1-22_23_HoursDecomposition_new.xlsx]Averages'!$F$22</c:f>
              <c:strCache>
                <c:ptCount val="1"/>
                <c:pt idx="0">
                  <c:v>Joblessness (net of population change)</c:v>
                </c:pt>
              </c:strCache>
            </c:strRef>
          </c:tx>
          <c:spPr>
            <a:solidFill>
              <a:schemeClr val="accent4">
                <a:lumMod val="60000"/>
                <a:lumOff val="40000"/>
              </a:schemeClr>
            </a:solidFill>
            <a:ln>
              <a:noFill/>
            </a:ln>
            <a:effectLst/>
          </c:spPr>
          <c:invertIfNegative val="0"/>
          <c:cat>
            <c:strRef>
              <c:f>'[Copy of EMO2021-1-22_23_HoursDecomposition_new.xlsx]Averages'!$B$23:$B$24</c:f>
              <c:strCache>
                <c:ptCount val="2"/>
                <c:pt idx="0">
                  <c:v>OECD: 15-24 </c:v>
                </c:pt>
                <c:pt idx="1">
                  <c:v>OECD: 25+</c:v>
                </c:pt>
              </c:strCache>
            </c:strRef>
          </c:cat>
          <c:val>
            <c:numRef>
              <c:f>'[Copy of EMO2021-1-22_23_HoursDecomposition_new.xlsx]Averages'!$F$23:$F$24</c:f>
              <c:numCache>
                <c:formatCode>General</c:formatCode>
                <c:ptCount val="2"/>
                <c:pt idx="0">
                  <c:v>-11.013680000000001</c:v>
                </c:pt>
                <c:pt idx="1">
                  <c:v>-1.439624</c:v>
                </c:pt>
              </c:numCache>
            </c:numRef>
          </c:val>
          <c:extLst>
            <c:ext xmlns:c16="http://schemas.microsoft.com/office/drawing/2014/chart" uri="{C3380CC4-5D6E-409C-BE32-E72D297353CC}">
              <c16:uniqueId val="{00000002-015E-4142-BF58-89606A705C06}"/>
            </c:ext>
          </c:extLst>
        </c:ser>
        <c:dLbls>
          <c:showLegendKey val="0"/>
          <c:showVal val="0"/>
          <c:showCatName val="0"/>
          <c:showSerName val="0"/>
          <c:showPercent val="0"/>
          <c:showBubbleSize val="0"/>
        </c:dLbls>
        <c:gapWidth val="150"/>
        <c:overlap val="100"/>
        <c:axId val="940668984"/>
        <c:axId val="940672264"/>
      </c:barChart>
      <c:lineChart>
        <c:grouping val="standard"/>
        <c:varyColors val="0"/>
        <c:ser>
          <c:idx val="0"/>
          <c:order val="0"/>
          <c:tx>
            <c:strRef>
              <c:f>'[Copy of EMO2021-1-22_23_HoursDecomposition_new.xlsx]Averages'!$C$22</c:f>
              <c:strCache>
                <c:ptCount val="1"/>
                <c:pt idx="0">
                  <c:v>Total change in hours</c:v>
                </c:pt>
              </c:strCache>
            </c:strRef>
          </c:tx>
          <c:spPr>
            <a:ln w="28575" cap="rnd">
              <a:noFill/>
              <a:round/>
            </a:ln>
            <a:effectLst/>
          </c:spPr>
          <c:marker>
            <c:symbol val="diamond"/>
            <c:size val="14"/>
            <c:spPr>
              <a:solidFill>
                <a:srgbClr val="C00000"/>
              </a:solidFill>
              <a:ln w="9525">
                <a:noFill/>
              </a:ln>
              <a:effectLst/>
            </c:spPr>
          </c:marker>
          <c:cat>
            <c:strRef>
              <c:f>'[Copy of EMO2021-1-22_23_HoursDecomposition_new.xlsx]Averages'!$B$23:$B$24</c:f>
              <c:strCache>
                <c:ptCount val="2"/>
                <c:pt idx="0">
                  <c:v>OECD: 15-24 </c:v>
                </c:pt>
                <c:pt idx="1">
                  <c:v>OECD: 25+</c:v>
                </c:pt>
              </c:strCache>
            </c:strRef>
          </c:cat>
          <c:val>
            <c:numRef>
              <c:f>'[Copy of EMO2021-1-22_23_HoursDecomposition_new.xlsx]Averages'!$C$23:$C$24</c:f>
              <c:numCache>
                <c:formatCode>General</c:formatCode>
                <c:ptCount val="2"/>
                <c:pt idx="0">
                  <c:v>-13.7879</c:v>
                </c:pt>
                <c:pt idx="1">
                  <c:v>-5.3242149999999997</c:v>
                </c:pt>
              </c:numCache>
            </c:numRef>
          </c:val>
          <c:smooth val="0"/>
          <c:extLst>
            <c:ext xmlns:c16="http://schemas.microsoft.com/office/drawing/2014/chart" uri="{C3380CC4-5D6E-409C-BE32-E72D297353CC}">
              <c16:uniqueId val="{00000003-015E-4142-BF58-89606A705C06}"/>
            </c:ext>
          </c:extLst>
        </c:ser>
        <c:dLbls>
          <c:showLegendKey val="0"/>
          <c:showVal val="0"/>
          <c:showCatName val="0"/>
          <c:showSerName val="0"/>
          <c:showPercent val="0"/>
          <c:showBubbleSize val="0"/>
        </c:dLbls>
        <c:marker val="1"/>
        <c:smooth val="0"/>
        <c:axId val="949615360"/>
        <c:axId val="949616016"/>
      </c:lineChart>
      <c:catAx>
        <c:axId val="940668984"/>
        <c:scaling>
          <c:orientation val="minMax"/>
        </c:scaling>
        <c:delete val="0"/>
        <c:axPos val="b"/>
        <c:numFmt formatCode="General" sourceLinked="1"/>
        <c:majorTickMark val="none"/>
        <c:minorTickMark val="none"/>
        <c:tickLblPos val="high"/>
        <c:spPr>
          <a:noFill/>
          <a:ln w="9525" cap="flat" cmpd="sng" algn="ctr">
            <a:solidFill>
              <a:schemeClr val="tx1">
                <a:lumMod val="85000"/>
              </a:schemeClr>
            </a:solidFill>
            <a:round/>
          </a:ln>
          <a:effectLst/>
        </c:spPr>
        <c:txPr>
          <a:bodyPr rot="-60000000" spcFirstLastPara="1" vertOverflow="ellipsis" vert="horz" wrap="square" anchor="ctr" anchorCtr="1"/>
          <a:lstStyle/>
          <a:p>
            <a:pPr>
              <a:defRPr sz="1600" b="0" i="0" u="none" strike="noStrike" kern="1200" baseline="0">
                <a:solidFill>
                  <a:schemeClr val="bg1">
                    <a:lumMod val="95000"/>
                    <a:lumOff val="5000"/>
                  </a:schemeClr>
                </a:solidFill>
                <a:latin typeface="Arial Narrow" panose="020B0606020202030204" pitchFamily="34" charset="0"/>
                <a:ea typeface="+mn-ea"/>
                <a:cs typeface="+mn-cs"/>
              </a:defRPr>
            </a:pPr>
            <a:endParaRPr lang="hu-HU"/>
          </a:p>
        </c:txPr>
        <c:crossAx val="940672264"/>
        <c:crosses val="autoZero"/>
        <c:auto val="1"/>
        <c:lblAlgn val="ctr"/>
        <c:lblOffset val="100"/>
        <c:noMultiLvlLbl val="0"/>
      </c:catAx>
      <c:valAx>
        <c:axId val="940672264"/>
        <c:scaling>
          <c:orientation val="minMax"/>
          <c:max val="5"/>
          <c:min val="-30"/>
        </c:scaling>
        <c:delete val="1"/>
        <c:axPos val="l"/>
        <c:majorGridlines>
          <c:spPr>
            <a:ln w="9525" cap="flat" cmpd="sng" algn="ctr">
              <a:solidFill>
                <a:schemeClr val="tx1">
                  <a:lumMod val="85000"/>
                </a:schemeClr>
              </a:solidFill>
              <a:round/>
            </a:ln>
            <a:effectLst/>
          </c:spPr>
        </c:majorGridlines>
        <c:numFmt formatCode="General" sourceLinked="1"/>
        <c:majorTickMark val="none"/>
        <c:minorTickMark val="none"/>
        <c:tickLblPos val="nextTo"/>
        <c:crossAx val="940668984"/>
        <c:crosses val="autoZero"/>
        <c:crossBetween val="between"/>
      </c:valAx>
      <c:valAx>
        <c:axId val="949616016"/>
        <c:scaling>
          <c:orientation val="minMax"/>
          <c:max val="5"/>
          <c:min val="-3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lumMod val="95000"/>
                    <a:lumOff val="5000"/>
                  </a:schemeClr>
                </a:solidFill>
                <a:latin typeface="Arial Narrow" panose="020B0606020202030204" pitchFamily="34" charset="0"/>
                <a:ea typeface="+mn-ea"/>
                <a:cs typeface="+mn-cs"/>
              </a:defRPr>
            </a:pPr>
            <a:endParaRPr lang="hu-HU"/>
          </a:p>
        </c:txPr>
        <c:crossAx val="949615360"/>
        <c:crosses val="max"/>
        <c:crossBetween val="between"/>
      </c:valAx>
      <c:catAx>
        <c:axId val="949615360"/>
        <c:scaling>
          <c:orientation val="minMax"/>
        </c:scaling>
        <c:delete val="1"/>
        <c:axPos val="b"/>
        <c:numFmt formatCode="General" sourceLinked="1"/>
        <c:majorTickMark val="out"/>
        <c:minorTickMark val="none"/>
        <c:tickLblPos val="nextTo"/>
        <c:crossAx val="9496160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800">
          <a:solidFill>
            <a:schemeClr val="bg1">
              <a:lumMod val="95000"/>
              <a:lumOff val="5000"/>
            </a:schemeClr>
          </a:solidFill>
          <a:latin typeface="Arial Narrow" panose="020B0606020202030204" pitchFamily="34" charset="0"/>
        </a:defRPr>
      </a:pPr>
      <a:endParaRPr lang="hu-H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361788268660813"/>
          <c:y val="0.12915338952637065"/>
          <c:w val="0.8066241938267924"/>
          <c:h val="0.71160451832554739"/>
        </c:manualLayout>
      </c:layout>
      <c:lineChart>
        <c:grouping val="standard"/>
        <c:varyColors val="0"/>
        <c:ser>
          <c:idx val="0"/>
          <c:order val="0"/>
          <c:tx>
            <c:strRef>
              <c:f>'[Additional figures Budapest presentation.xlsx]Employment rate development1524'!$A$41</c:f>
              <c:strCache>
                <c:ptCount val="1"/>
                <c:pt idx="0">
                  <c:v>EU-27</c:v>
                </c:pt>
              </c:strCache>
            </c:strRef>
          </c:tx>
          <c:spPr>
            <a:ln w="19050" cap="rnd" cmpd="sng" algn="ctr">
              <a:solidFill>
                <a:srgbClr val="1F497D"/>
              </a:solidFill>
              <a:prstDash val="solid"/>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A7C9-450D-8812-04840103EBC7}"/>
                </c:ext>
              </c:extLst>
            </c:dLbl>
            <c:dLbl>
              <c:idx val="1"/>
              <c:delete val="1"/>
              <c:extLst>
                <c:ext xmlns:c15="http://schemas.microsoft.com/office/drawing/2012/chart" uri="{CE6537A1-D6FC-4f65-9D91-7224C49458BB}"/>
                <c:ext xmlns:c16="http://schemas.microsoft.com/office/drawing/2014/chart" uri="{C3380CC4-5D6E-409C-BE32-E72D297353CC}">
                  <c16:uniqueId val="{00000001-A7C9-450D-8812-04840103EBC7}"/>
                </c:ext>
              </c:extLst>
            </c:dLbl>
            <c:dLbl>
              <c:idx val="2"/>
              <c:delete val="1"/>
              <c:extLst>
                <c:ext xmlns:c15="http://schemas.microsoft.com/office/drawing/2012/chart" uri="{CE6537A1-D6FC-4f65-9D91-7224C49458BB}"/>
                <c:ext xmlns:c16="http://schemas.microsoft.com/office/drawing/2014/chart" uri="{C3380CC4-5D6E-409C-BE32-E72D297353CC}">
                  <c16:uniqueId val="{00000002-A7C9-450D-8812-04840103EBC7}"/>
                </c:ext>
              </c:extLst>
            </c:dLbl>
            <c:dLbl>
              <c:idx val="3"/>
              <c:tx>
                <c:rich>
                  <a:bodyPr wrap="square" lIns="38100" tIns="19050" rIns="38100" bIns="19050" anchor="ctr">
                    <a:spAutoFit/>
                  </a:bodyPr>
                  <a:lstStyle/>
                  <a:p>
                    <a:pPr>
                      <a:defRPr sz="750" b="0" i="0">
                        <a:solidFill>
                          <a:srgbClr val="000000"/>
                        </a:solidFill>
                        <a:latin typeface="Arial Narrow" panose="020B0606020202030204" pitchFamily="34" charset="0"/>
                      </a:defRPr>
                    </a:pPr>
                    <a:r>
                      <a:rPr lang="en-US" sz="750" b="0" i="0">
                        <a:solidFill>
                          <a:srgbClr val="000000"/>
                        </a:solidFill>
                        <a:latin typeface="Arial Narrow" panose="020B0606020202030204" pitchFamily="34" charset="0"/>
                      </a:rPr>
                      <a:t>Q4-2019</a:t>
                    </a:r>
                    <a:r>
                      <a:rPr lang="en-US" sz="750" b="0" i="0" baseline="0">
                        <a:solidFill>
                          <a:srgbClr val="000000"/>
                        </a:solidFill>
                        <a:latin typeface="Arial Narrow" panose="020B0606020202030204" pitchFamily="34" charset="0"/>
                      </a:rPr>
                      <a:t>, 33.4 </a:t>
                    </a:r>
                  </a:p>
                </c:rich>
              </c:tx>
              <c:spPr>
                <a:solidFill>
                  <a:sysClr val="window" lastClr="FFFFFF"/>
                </a:solidFill>
                <a:ln>
                  <a:solidFill>
                    <a:sysClr val="windowText" lastClr="000000">
                      <a:lumMod val="65000"/>
                      <a:lumOff val="35000"/>
                    </a:sysClr>
                  </a:solid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showDataLabelsRange val="0"/>
                </c:ext>
                <c:ext xmlns:c16="http://schemas.microsoft.com/office/drawing/2014/chart" uri="{C3380CC4-5D6E-409C-BE32-E72D297353CC}">
                  <c16:uniqueId val="{00000003-A7C9-450D-8812-04840103EBC7}"/>
                </c:ext>
              </c:extLst>
            </c:dLbl>
            <c:dLbl>
              <c:idx val="4"/>
              <c:delete val="1"/>
              <c:extLst>
                <c:ext xmlns:c15="http://schemas.microsoft.com/office/drawing/2012/chart" uri="{CE6537A1-D6FC-4f65-9D91-7224C49458BB}"/>
                <c:ext xmlns:c16="http://schemas.microsoft.com/office/drawing/2014/chart" uri="{C3380CC4-5D6E-409C-BE32-E72D297353CC}">
                  <c16:uniqueId val="{00000004-A7C9-450D-8812-04840103EBC7}"/>
                </c:ext>
              </c:extLst>
            </c:dLbl>
            <c:dLbl>
              <c:idx val="5"/>
              <c:tx>
                <c:rich>
                  <a:bodyPr wrap="square" lIns="38100" tIns="19050" rIns="38100" bIns="19050" anchor="ctr">
                    <a:spAutoFit/>
                  </a:bodyPr>
                  <a:lstStyle/>
                  <a:p>
                    <a:pPr>
                      <a:defRPr sz="750" b="0" i="0">
                        <a:solidFill>
                          <a:srgbClr val="000000"/>
                        </a:solidFill>
                        <a:latin typeface="Arial Narrow" panose="020B0606020202030204" pitchFamily="34" charset="0"/>
                      </a:defRPr>
                    </a:pPr>
                    <a:r>
                      <a:rPr lang="en-US" sz="750" b="0" i="0">
                        <a:solidFill>
                          <a:srgbClr val="000000"/>
                        </a:solidFill>
                        <a:latin typeface="Arial Narrow" panose="020B0606020202030204" pitchFamily="34" charset="0"/>
                      </a:rPr>
                      <a:t>Q2-2020</a:t>
                    </a:r>
                    <a:r>
                      <a:rPr lang="en-US" sz="750" b="0" i="0" baseline="0">
                        <a:solidFill>
                          <a:srgbClr val="000000"/>
                        </a:solidFill>
                        <a:latin typeface="Arial Narrow" panose="020B0606020202030204" pitchFamily="34" charset="0"/>
                      </a:rPr>
                      <a:t>, 30.5 </a:t>
                    </a:r>
                  </a:p>
                </c:rich>
              </c:tx>
              <c:spPr>
                <a:solidFill>
                  <a:sysClr val="window" lastClr="FFFFFF"/>
                </a:solidFill>
                <a:ln>
                  <a:solidFill>
                    <a:sysClr val="windowText" lastClr="000000">
                      <a:lumMod val="65000"/>
                      <a:lumOff val="35000"/>
                    </a:sysClr>
                  </a:solid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showDataLabelsRange val="0"/>
                </c:ext>
                <c:ext xmlns:c16="http://schemas.microsoft.com/office/drawing/2014/chart" uri="{C3380CC4-5D6E-409C-BE32-E72D297353CC}">
                  <c16:uniqueId val="{00000005-A7C9-450D-8812-04840103EBC7}"/>
                </c:ext>
              </c:extLst>
            </c:dLbl>
            <c:dLbl>
              <c:idx val="6"/>
              <c:delete val="1"/>
              <c:extLst>
                <c:ext xmlns:c15="http://schemas.microsoft.com/office/drawing/2012/chart" uri="{CE6537A1-D6FC-4f65-9D91-7224C49458BB}"/>
                <c:ext xmlns:c16="http://schemas.microsoft.com/office/drawing/2014/chart" uri="{C3380CC4-5D6E-409C-BE32-E72D297353CC}">
                  <c16:uniqueId val="{00000006-A7C9-450D-8812-04840103EBC7}"/>
                </c:ext>
              </c:extLst>
            </c:dLbl>
            <c:dLbl>
              <c:idx val="7"/>
              <c:delete val="1"/>
              <c:extLst>
                <c:ext xmlns:c15="http://schemas.microsoft.com/office/drawing/2012/chart" uri="{CE6537A1-D6FC-4f65-9D91-7224C49458BB}"/>
                <c:ext xmlns:c16="http://schemas.microsoft.com/office/drawing/2014/chart" uri="{C3380CC4-5D6E-409C-BE32-E72D297353CC}">
                  <c16:uniqueId val="{00000007-A7C9-450D-8812-04840103EBC7}"/>
                </c:ext>
              </c:extLst>
            </c:dLbl>
            <c:dLbl>
              <c:idx val="8"/>
              <c:delete val="1"/>
              <c:extLst>
                <c:ext xmlns:c15="http://schemas.microsoft.com/office/drawing/2012/chart" uri="{CE6537A1-D6FC-4f65-9D91-7224C49458BB}"/>
                <c:ext xmlns:c16="http://schemas.microsoft.com/office/drawing/2014/chart" uri="{C3380CC4-5D6E-409C-BE32-E72D297353CC}">
                  <c16:uniqueId val="{00000008-A7C9-450D-8812-04840103EBC7}"/>
                </c:ext>
              </c:extLst>
            </c:dLbl>
            <c:dLbl>
              <c:idx val="9"/>
              <c:delete val="1"/>
              <c:extLst>
                <c:ext xmlns:c15="http://schemas.microsoft.com/office/drawing/2012/chart" uri="{CE6537A1-D6FC-4f65-9D91-7224C49458BB}"/>
                <c:ext xmlns:c16="http://schemas.microsoft.com/office/drawing/2014/chart" uri="{C3380CC4-5D6E-409C-BE32-E72D297353CC}">
                  <c16:uniqueId val="{00000009-A7C9-450D-8812-04840103EBC7}"/>
                </c:ext>
              </c:extLst>
            </c:dLbl>
            <c:dLbl>
              <c:idx val="10"/>
              <c:delete val="1"/>
              <c:extLst>
                <c:ext xmlns:c15="http://schemas.microsoft.com/office/drawing/2012/chart" uri="{CE6537A1-D6FC-4f65-9D91-7224C49458BB}"/>
                <c:ext xmlns:c16="http://schemas.microsoft.com/office/drawing/2014/chart" uri="{C3380CC4-5D6E-409C-BE32-E72D297353CC}">
                  <c16:uniqueId val="{0000000A-A7C9-450D-8812-04840103EBC7}"/>
                </c:ext>
              </c:extLst>
            </c:dLbl>
            <c:dLbl>
              <c:idx val="11"/>
              <c:tx>
                <c:rich>
                  <a:bodyPr wrap="square" lIns="38100" tIns="19050" rIns="38100" bIns="19050" anchor="ctr">
                    <a:spAutoFit/>
                  </a:bodyPr>
                  <a:lstStyle/>
                  <a:p>
                    <a:pPr>
                      <a:defRPr sz="750" b="0" i="0">
                        <a:solidFill>
                          <a:srgbClr val="000000"/>
                        </a:solidFill>
                        <a:latin typeface="Arial Narrow" panose="020B0606020202030204" pitchFamily="34" charset="0"/>
                      </a:defRPr>
                    </a:pPr>
                    <a:r>
                      <a:rPr lang="en-US" sz="750" b="0" i="0">
                        <a:solidFill>
                          <a:srgbClr val="000000"/>
                        </a:solidFill>
                        <a:latin typeface="Arial Narrow" panose="020B0606020202030204" pitchFamily="34" charset="0"/>
                      </a:rPr>
                      <a:t>Q4-2021</a:t>
                    </a:r>
                    <a:r>
                      <a:rPr lang="en-US" sz="750" b="0" i="0" baseline="0">
                        <a:solidFill>
                          <a:srgbClr val="000000"/>
                        </a:solidFill>
                        <a:latin typeface="Arial Narrow" panose="020B0606020202030204" pitchFamily="34" charset="0"/>
                      </a:rPr>
                      <a:t>, 33.8 </a:t>
                    </a:r>
                  </a:p>
                </c:rich>
              </c:tx>
              <c:spPr>
                <a:solidFill>
                  <a:sysClr val="window" lastClr="FFFFFF"/>
                </a:solidFill>
                <a:ln>
                  <a:solidFill>
                    <a:sysClr val="windowText" lastClr="000000">
                      <a:lumMod val="65000"/>
                      <a:lumOff val="35000"/>
                    </a:sysClr>
                  </a:solid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showDataLabelsRange val="0"/>
                </c:ext>
                <c:ext xmlns:c16="http://schemas.microsoft.com/office/drawing/2014/chart" uri="{C3380CC4-5D6E-409C-BE32-E72D297353CC}">
                  <c16:uniqueId val="{0000000B-A7C9-450D-8812-04840103EBC7}"/>
                </c:ext>
              </c:extLst>
            </c:dLbl>
            <c:spPr>
              <a:solidFill>
                <a:sysClr val="window" lastClr="FFFFFF"/>
              </a:solidFill>
              <a:ln>
                <a:solidFill>
                  <a:sysClr val="windowText" lastClr="000000">
                    <a:lumMod val="65000"/>
                    <a:lumOff val="35000"/>
                  </a:sysClr>
                </a:solidFill>
              </a:ln>
              <a:effectLst/>
            </c:sp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'[Additional figures Budapest presentation.xlsx]Employment rate development1524'!$B$1:$M$1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presentation.xlsx]Employment rate development1524'!$B$41:$M$41</c:f>
              <c:numCache>
                <c:formatCode>#,##0.0_ ;\-#,##0.0\ </c:formatCode>
                <c:ptCount val="12"/>
                <c:pt idx="0">
                  <c:v>33.343879999999999</c:v>
                </c:pt>
                <c:pt idx="1">
                  <c:v>33.781579999999998</c:v>
                </c:pt>
                <c:pt idx="2">
                  <c:v>33.496569999999998</c:v>
                </c:pt>
                <c:pt idx="3">
                  <c:v>33.447679999999998</c:v>
                </c:pt>
                <c:pt idx="4">
                  <c:v>33.188949999999998</c:v>
                </c:pt>
                <c:pt idx="5">
                  <c:v>30.548950000000001</c:v>
                </c:pt>
                <c:pt idx="6">
                  <c:v>31.014520000000001</c:v>
                </c:pt>
                <c:pt idx="7">
                  <c:v>31.015509999999999</c:v>
                </c:pt>
                <c:pt idx="8">
                  <c:v>31.13842</c:v>
                </c:pt>
                <c:pt idx="9">
                  <c:v>32.623800000000003</c:v>
                </c:pt>
                <c:pt idx="10">
                  <c:v>33.375079999999997</c:v>
                </c:pt>
                <c:pt idx="11">
                  <c:v>33.774709999999999</c:v>
                </c:pt>
              </c:numCache>
            </c:numRef>
          </c:val>
          <c:smooth val="0"/>
          <c:extLst>
            <c:ext xmlns:c16="http://schemas.microsoft.com/office/drawing/2014/chart" uri="{C3380CC4-5D6E-409C-BE32-E72D297353CC}">
              <c16:uniqueId val="{0000000C-A7C9-450D-8812-04840103EBC7}"/>
            </c:ext>
          </c:extLst>
        </c:ser>
        <c:ser>
          <c:idx val="1"/>
          <c:order val="1"/>
          <c:tx>
            <c:strRef>
              <c:f>'[Additional figures Budapest presentation.xlsx]Employment rate development1524'!$A$42</c:f>
              <c:strCache>
                <c:ptCount val="1"/>
                <c:pt idx="0">
                  <c:v>OECD</c:v>
                </c:pt>
              </c:strCache>
            </c:strRef>
          </c:tx>
          <c:spPr>
            <a:ln w="19050" cap="rnd" cmpd="sng" algn="ctr">
              <a:solidFill>
                <a:srgbClr val="4F81BD"/>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D-A7C9-450D-8812-04840103EBC7}"/>
                </c:ext>
              </c:extLst>
            </c:dLbl>
            <c:dLbl>
              <c:idx val="1"/>
              <c:delete val="1"/>
              <c:extLst>
                <c:ext xmlns:c15="http://schemas.microsoft.com/office/drawing/2012/chart" uri="{CE6537A1-D6FC-4f65-9D91-7224C49458BB}"/>
                <c:ext xmlns:c16="http://schemas.microsoft.com/office/drawing/2014/chart" uri="{C3380CC4-5D6E-409C-BE32-E72D297353CC}">
                  <c16:uniqueId val="{0000000E-A7C9-450D-8812-04840103EBC7}"/>
                </c:ext>
              </c:extLst>
            </c:dLbl>
            <c:dLbl>
              <c:idx val="2"/>
              <c:delete val="1"/>
              <c:extLst>
                <c:ext xmlns:c15="http://schemas.microsoft.com/office/drawing/2012/chart" uri="{CE6537A1-D6FC-4f65-9D91-7224C49458BB}"/>
                <c:ext xmlns:c16="http://schemas.microsoft.com/office/drawing/2014/chart" uri="{C3380CC4-5D6E-409C-BE32-E72D297353CC}">
                  <c16:uniqueId val="{0000000F-A7C9-450D-8812-04840103EBC7}"/>
                </c:ext>
              </c:extLst>
            </c:dLbl>
            <c:dLbl>
              <c:idx val="3"/>
              <c:tx>
                <c:rich>
                  <a:bodyPr wrap="square" lIns="38100" tIns="19050" rIns="38100" bIns="19050" anchor="ctr">
                    <a:spAutoFit/>
                  </a:bodyPr>
                  <a:lstStyle/>
                  <a:p>
                    <a:pPr>
                      <a:defRPr sz="750" b="0" i="0">
                        <a:solidFill>
                          <a:srgbClr val="000000"/>
                        </a:solidFill>
                        <a:latin typeface="Arial Narrow" panose="020B0606020202030204" pitchFamily="34" charset="0"/>
                      </a:defRPr>
                    </a:pPr>
                    <a:r>
                      <a:rPr lang="en-US" sz="750" b="0" i="0">
                        <a:solidFill>
                          <a:srgbClr val="000000"/>
                        </a:solidFill>
                        <a:latin typeface="Arial Narrow" panose="020B0606020202030204" pitchFamily="34" charset="0"/>
                      </a:rPr>
                      <a:t>Q4-2019</a:t>
                    </a:r>
                    <a:r>
                      <a:rPr lang="en-US" sz="750" b="0" i="0" baseline="0">
                        <a:solidFill>
                          <a:srgbClr val="000000"/>
                        </a:solidFill>
                        <a:latin typeface="Arial Narrow" panose="020B0606020202030204" pitchFamily="34" charset="0"/>
                      </a:rPr>
                      <a:t>, 42.5 </a:t>
                    </a:r>
                  </a:p>
                </c:rich>
              </c:tx>
              <c:spPr>
                <a:solidFill>
                  <a:sysClr val="window" lastClr="FFFFFF"/>
                </a:solidFill>
                <a:ln>
                  <a:solidFill>
                    <a:sysClr val="windowText" lastClr="000000">
                      <a:lumMod val="65000"/>
                      <a:lumOff val="35000"/>
                    </a:sysClr>
                  </a:solid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showDataLabelsRange val="0"/>
                </c:ext>
                <c:ext xmlns:c16="http://schemas.microsoft.com/office/drawing/2014/chart" uri="{C3380CC4-5D6E-409C-BE32-E72D297353CC}">
                  <c16:uniqueId val="{00000010-A7C9-450D-8812-04840103EBC7}"/>
                </c:ext>
              </c:extLst>
            </c:dLbl>
            <c:dLbl>
              <c:idx val="4"/>
              <c:delete val="1"/>
              <c:extLst>
                <c:ext xmlns:c15="http://schemas.microsoft.com/office/drawing/2012/chart" uri="{CE6537A1-D6FC-4f65-9D91-7224C49458BB}"/>
                <c:ext xmlns:c16="http://schemas.microsoft.com/office/drawing/2014/chart" uri="{C3380CC4-5D6E-409C-BE32-E72D297353CC}">
                  <c16:uniqueId val="{00000011-A7C9-450D-8812-04840103EBC7}"/>
                </c:ext>
              </c:extLst>
            </c:dLbl>
            <c:dLbl>
              <c:idx val="5"/>
              <c:tx>
                <c:rich>
                  <a:bodyPr wrap="square" lIns="38100" tIns="19050" rIns="38100" bIns="19050" anchor="ctr">
                    <a:spAutoFit/>
                  </a:bodyPr>
                  <a:lstStyle/>
                  <a:p>
                    <a:pPr>
                      <a:defRPr sz="750" b="0" i="0">
                        <a:solidFill>
                          <a:srgbClr val="000000"/>
                        </a:solidFill>
                        <a:latin typeface="Arial Narrow" panose="020B0606020202030204" pitchFamily="34" charset="0"/>
                      </a:defRPr>
                    </a:pPr>
                    <a:r>
                      <a:rPr lang="en-US" sz="750" b="0" i="0">
                        <a:solidFill>
                          <a:srgbClr val="000000"/>
                        </a:solidFill>
                        <a:latin typeface="Arial Narrow" panose="020B0606020202030204" pitchFamily="34" charset="0"/>
                      </a:rPr>
                      <a:t>Q2-2020</a:t>
                    </a:r>
                    <a:r>
                      <a:rPr lang="en-US" sz="750" b="0" i="0" baseline="0">
                        <a:solidFill>
                          <a:srgbClr val="000000"/>
                        </a:solidFill>
                        <a:latin typeface="Arial Narrow" panose="020B0606020202030204" pitchFamily="34" charset="0"/>
                      </a:rPr>
                      <a:t>, 35.0 </a:t>
                    </a:r>
                  </a:p>
                </c:rich>
              </c:tx>
              <c:spPr>
                <a:solidFill>
                  <a:sysClr val="window" lastClr="FFFFFF"/>
                </a:solidFill>
                <a:ln>
                  <a:solidFill>
                    <a:sysClr val="windowText" lastClr="000000">
                      <a:lumMod val="65000"/>
                      <a:lumOff val="35000"/>
                    </a:sysClr>
                  </a:solid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showDataLabelsRange val="0"/>
                </c:ext>
                <c:ext xmlns:c16="http://schemas.microsoft.com/office/drawing/2014/chart" uri="{C3380CC4-5D6E-409C-BE32-E72D297353CC}">
                  <c16:uniqueId val="{00000012-A7C9-450D-8812-04840103EBC7}"/>
                </c:ext>
              </c:extLst>
            </c:dLbl>
            <c:dLbl>
              <c:idx val="6"/>
              <c:delete val="1"/>
              <c:extLst>
                <c:ext xmlns:c15="http://schemas.microsoft.com/office/drawing/2012/chart" uri="{CE6537A1-D6FC-4f65-9D91-7224C49458BB}"/>
                <c:ext xmlns:c16="http://schemas.microsoft.com/office/drawing/2014/chart" uri="{C3380CC4-5D6E-409C-BE32-E72D297353CC}">
                  <c16:uniqueId val="{00000013-A7C9-450D-8812-04840103EBC7}"/>
                </c:ext>
              </c:extLst>
            </c:dLbl>
            <c:dLbl>
              <c:idx val="7"/>
              <c:delete val="1"/>
              <c:extLst>
                <c:ext xmlns:c15="http://schemas.microsoft.com/office/drawing/2012/chart" uri="{CE6537A1-D6FC-4f65-9D91-7224C49458BB}"/>
                <c:ext xmlns:c16="http://schemas.microsoft.com/office/drawing/2014/chart" uri="{C3380CC4-5D6E-409C-BE32-E72D297353CC}">
                  <c16:uniqueId val="{00000014-A7C9-450D-8812-04840103EBC7}"/>
                </c:ext>
              </c:extLst>
            </c:dLbl>
            <c:dLbl>
              <c:idx val="8"/>
              <c:delete val="1"/>
              <c:extLst>
                <c:ext xmlns:c15="http://schemas.microsoft.com/office/drawing/2012/chart" uri="{CE6537A1-D6FC-4f65-9D91-7224C49458BB}"/>
                <c:ext xmlns:c16="http://schemas.microsoft.com/office/drawing/2014/chart" uri="{C3380CC4-5D6E-409C-BE32-E72D297353CC}">
                  <c16:uniqueId val="{00000015-A7C9-450D-8812-04840103EBC7}"/>
                </c:ext>
              </c:extLst>
            </c:dLbl>
            <c:dLbl>
              <c:idx val="9"/>
              <c:delete val="1"/>
              <c:extLst>
                <c:ext xmlns:c15="http://schemas.microsoft.com/office/drawing/2012/chart" uri="{CE6537A1-D6FC-4f65-9D91-7224C49458BB}"/>
                <c:ext xmlns:c16="http://schemas.microsoft.com/office/drawing/2014/chart" uri="{C3380CC4-5D6E-409C-BE32-E72D297353CC}">
                  <c16:uniqueId val="{00000016-A7C9-450D-8812-04840103EBC7}"/>
                </c:ext>
              </c:extLst>
            </c:dLbl>
            <c:dLbl>
              <c:idx val="10"/>
              <c:delete val="1"/>
              <c:extLst>
                <c:ext xmlns:c15="http://schemas.microsoft.com/office/drawing/2012/chart" uri="{CE6537A1-D6FC-4f65-9D91-7224C49458BB}"/>
                <c:ext xmlns:c16="http://schemas.microsoft.com/office/drawing/2014/chart" uri="{C3380CC4-5D6E-409C-BE32-E72D297353CC}">
                  <c16:uniqueId val="{00000017-A7C9-450D-8812-04840103EBC7}"/>
                </c:ext>
              </c:extLst>
            </c:dLbl>
            <c:dLbl>
              <c:idx val="11"/>
              <c:tx>
                <c:rich>
                  <a:bodyPr wrap="square" lIns="38100" tIns="19050" rIns="38100" bIns="19050" anchor="ctr">
                    <a:spAutoFit/>
                  </a:bodyPr>
                  <a:lstStyle/>
                  <a:p>
                    <a:pPr>
                      <a:defRPr sz="750" b="0" i="0">
                        <a:solidFill>
                          <a:srgbClr val="000000"/>
                        </a:solidFill>
                        <a:latin typeface="Arial Narrow" panose="020B0606020202030204" pitchFamily="34" charset="0"/>
                      </a:defRPr>
                    </a:pPr>
                    <a:r>
                      <a:rPr lang="en-US" sz="750" b="0" i="0">
                        <a:solidFill>
                          <a:srgbClr val="000000"/>
                        </a:solidFill>
                        <a:latin typeface="Arial Narrow" panose="020B0606020202030204" pitchFamily="34" charset="0"/>
                      </a:rPr>
                      <a:t>Q4-2021</a:t>
                    </a:r>
                    <a:r>
                      <a:rPr lang="en-US" sz="750" b="0" i="0" baseline="0">
                        <a:solidFill>
                          <a:srgbClr val="000000"/>
                        </a:solidFill>
                        <a:latin typeface="Arial Narrow" panose="020B0606020202030204" pitchFamily="34" charset="0"/>
                      </a:rPr>
                      <a:t>, 42.3 </a:t>
                    </a:r>
                  </a:p>
                </c:rich>
              </c:tx>
              <c:spPr>
                <a:solidFill>
                  <a:sysClr val="window" lastClr="FFFFFF"/>
                </a:solidFill>
                <a:ln>
                  <a:solidFill>
                    <a:sysClr val="windowText" lastClr="000000">
                      <a:lumMod val="65000"/>
                      <a:lumOff val="35000"/>
                    </a:sysClr>
                  </a:solid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showDataLabelsRange val="0"/>
                </c:ext>
                <c:ext xmlns:c16="http://schemas.microsoft.com/office/drawing/2014/chart" uri="{C3380CC4-5D6E-409C-BE32-E72D297353CC}">
                  <c16:uniqueId val="{00000018-A7C9-450D-8812-04840103EBC7}"/>
                </c:ext>
              </c:extLst>
            </c:dLbl>
            <c:spPr>
              <a:solidFill>
                <a:sysClr val="window" lastClr="FFFFFF"/>
              </a:solidFill>
              <a:ln>
                <a:solidFill>
                  <a:sysClr val="windowText" lastClr="000000">
                    <a:lumMod val="65000"/>
                    <a:lumOff val="35000"/>
                  </a:sysClr>
                </a:solidFill>
              </a:ln>
              <a:effectLst/>
            </c:sp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'[Additional figures Budapest presentation.xlsx]Employment rate development1524'!$B$1:$M$1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presentation.xlsx]Employment rate development1524'!$B$42:$M$42</c:f>
              <c:numCache>
                <c:formatCode>#,##0.0_ ;\-#,##0.0\ </c:formatCode>
                <c:ptCount val="12"/>
                <c:pt idx="0">
                  <c:v>42.35519</c:v>
                </c:pt>
                <c:pt idx="1">
                  <c:v>42.658110000000001</c:v>
                </c:pt>
                <c:pt idx="2">
                  <c:v>42.424210000000002</c:v>
                </c:pt>
                <c:pt idx="3">
                  <c:v>42.453029999999998</c:v>
                </c:pt>
                <c:pt idx="4">
                  <c:v>42.090949999999999</c:v>
                </c:pt>
                <c:pt idx="5">
                  <c:v>35.006</c:v>
                </c:pt>
                <c:pt idx="6">
                  <c:v>38.09507</c:v>
                </c:pt>
                <c:pt idx="7">
                  <c:v>39.513480000000001</c:v>
                </c:pt>
                <c:pt idx="8">
                  <c:v>40.09525</c:v>
                </c:pt>
                <c:pt idx="9">
                  <c:v>41.065640000000002</c:v>
                </c:pt>
                <c:pt idx="10">
                  <c:v>41.789760000000001</c:v>
                </c:pt>
                <c:pt idx="11">
                  <c:v>42.264400000000002</c:v>
                </c:pt>
              </c:numCache>
            </c:numRef>
          </c:val>
          <c:smooth val="0"/>
          <c:extLst>
            <c:ext xmlns:c16="http://schemas.microsoft.com/office/drawing/2014/chart" uri="{C3380CC4-5D6E-409C-BE32-E72D297353CC}">
              <c16:uniqueId val="{00000019-A7C9-450D-8812-04840103EBC7}"/>
            </c:ext>
          </c:extLst>
        </c:ser>
        <c:dLbls>
          <c:showLegendKey val="0"/>
          <c:showVal val="0"/>
          <c:showCatName val="0"/>
          <c:showSerName val="0"/>
          <c:showPercent val="0"/>
          <c:showBubbleSize val="0"/>
        </c:dLbls>
        <c:smooth val="0"/>
        <c:axId val="250262656"/>
        <c:axId val="250264192"/>
      </c:lineChart>
      <c:catAx>
        <c:axId val="250262656"/>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050" b="0" i="0">
                <a:solidFill>
                  <a:srgbClr val="000000"/>
                </a:solidFill>
                <a:latin typeface="Arial Narrow"/>
                <a:ea typeface="Arial Narrow"/>
                <a:cs typeface="Arial Narrow"/>
              </a:defRPr>
            </a:pPr>
            <a:endParaRPr lang="hu-HU"/>
          </a:p>
        </c:txPr>
        <c:crossAx val="250264192"/>
        <c:crosses val="autoZero"/>
        <c:auto val="1"/>
        <c:lblAlgn val="ctr"/>
        <c:lblOffset val="0"/>
        <c:tickLblSkip val="1"/>
        <c:noMultiLvlLbl val="0"/>
      </c:catAx>
      <c:valAx>
        <c:axId val="250264192"/>
        <c:scaling>
          <c:orientation val="minMax"/>
          <c:min val="25"/>
        </c:scaling>
        <c:delete val="0"/>
        <c:axPos val="l"/>
        <c:majorGridlines>
          <c:spPr>
            <a:ln w="9525" cmpd="sng">
              <a:solidFill>
                <a:sysClr val="window" lastClr="FFFFFF">
                  <a:lumMod val="75000"/>
                </a:sysClr>
              </a:solidFill>
              <a:prstDash val="solid"/>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400" b="0" i="0">
                <a:solidFill>
                  <a:srgbClr val="000000"/>
                </a:solidFill>
                <a:latin typeface="Arial Narrow"/>
                <a:ea typeface="Arial Narrow"/>
                <a:cs typeface="Arial Narrow"/>
              </a:defRPr>
            </a:pPr>
            <a:endParaRPr lang="hu-HU"/>
          </a:p>
        </c:txPr>
        <c:crossAx val="250262656"/>
        <c:crosses val="autoZero"/>
        <c:crossBetween val="between"/>
        <c:majorUnit val="5"/>
      </c:valAx>
      <c:spPr>
        <a:noFill/>
        <a:ln w="9525">
          <a:no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67174091870774E-2"/>
          <c:y val="0.12229378213212715"/>
          <c:w val="0.9089831189569838"/>
          <c:h val="0.7540602846784723"/>
        </c:manualLayout>
      </c:layout>
      <c:lineChart>
        <c:grouping val="standard"/>
        <c:varyColors val="0"/>
        <c:ser>
          <c:idx val="0"/>
          <c:order val="0"/>
          <c:tx>
            <c:strRef>
              <c:f>'[Additional figures Budapest presentation.xlsx]Unemployment development 1524'!$A$2</c:f>
              <c:strCache>
                <c:ptCount val="1"/>
                <c:pt idx="0">
                  <c:v>Australia</c:v>
                </c:pt>
              </c:strCache>
            </c:strRef>
          </c:tx>
          <c:spPr>
            <a:ln w="28575" cap="rnd">
              <a:solidFill>
                <a:schemeClr val="accent1"/>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1524'!$B$2:$M$2</c:f>
            </c:numRef>
          </c:val>
          <c:smooth val="0"/>
          <c:extLst>
            <c:ext xmlns:c16="http://schemas.microsoft.com/office/drawing/2014/chart" uri="{C3380CC4-5D6E-409C-BE32-E72D297353CC}">
              <c16:uniqueId val="{00000000-0614-4297-B246-3BC3CCBE141A}"/>
            </c:ext>
          </c:extLst>
        </c:ser>
        <c:ser>
          <c:idx val="1"/>
          <c:order val="1"/>
          <c:tx>
            <c:strRef>
              <c:f>'[Additional figures Budapest presentation.xlsx]Unemployment development 1524'!$A$3</c:f>
              <c:strCache>
                <c:ptCount val="1"/>
                <c:pt idx="0">
                  <c:v>Austria</c:v>
                </c:pt>
              </c:strCache>
            </c:strRef>
          </c:tx>
          <c:spPr>
            <a:ln w="28575" cap="rnd">
              <a:solidFill>
                <a:schemeClr val="accent2"/>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1524'!$B$3:$M$3</c:f>
            </c:numRef>
          </c:val>
          <c:smooth val="0"/>
          <c:extLst>
            <c:ext xmlns:c16="http://schemas.microsoft.com/office/drawing/2014/chart" uri="{C3380CC4-5D6E-409C-BE32-E72D297353CC}">
              <c16:uniqueId val="{00000001-0614-4297-B246-3BC3CCBE141A}"/>
            </c:ext>
          </c:extLst>
        </c:ser>
        <c:ser>
          <c:idx val="2"/>
          <c:order val="2"/>
          <c:tx>
            <c:strRef>
              <c:f>'[Additional figures Budapest presentation.xlsx]Unemployment development 1524'!$A$4</c:f>
              <c:strCache>
                <c:ptCount val="1"/>
                <c:pt idx="0">
                  <c:v>Belgium</c:v>
                </c:pt>
              </c:strCache>
            </c:strRef>
          </c:tx>
          <c:spPr>
            <a:ln w="28575" cap="rnd">
              <a:solidFill>
                <a:schemeClr val="accent3"/>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1524'!$B$4:$M$4</c:f>
            </c:numRef>
          </c:val>
          <c:smooth val="0"/>
          <c:extLst>
            <c:ext xmlns:c16="http://schemas.microsoft.com/office/drawing/2014/chart" uri="{C3380CC4-5D6E-409C-BE32-E72D297353CC}">
              <c16:uniqueId val="{00000002-0614-4297-B246-3BC3CCBE141A}"/>
            </c:ext>
          </c:extLst>
        </c:ser>
        <c:ser>
          <c:idx val="3"/>
          <c:order val="3"/>
          <c:tx>
            <c:strRef>
              <c:f>'[Additional figures Budapest presentation.xlsx]Unemployment development 1524'!$A$5</c:f>
              <c:strCache>
                <c:ptCount val="1"/>
                <c:pt idx="0">
                  <c:v>Canada</c:v>
                </c:pt>
              </c:strCache>
            </c:strRef>
          </c:tx>
          <c:spPr>
            <a:ln w="28575" cap="rnd">
              <a:solidFill>
                <a:schemeClr val="accent4"/>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1524'!$B$5:$M$5</c:f>
            </c:numRef>
          </c:val>
          <c:smooth val="0"/>
          <c:extLst>
            <c:ext xmlns:c16="http://schemas.microsoft.com/office/drawing/2014/chart" uri="{C3380CC4-5D6E-409C-BE32-E72D297353CC}">
              <c16:uniqueId val="{00000003-0614-4297-B246-3BC3CCBE141A}"/>
            </c:ext>
          </c:extLst>
        </c:ser>
        <c:ser>
          <c:idx val="4"/>
          <c:order val="4"/>
          <c:tx>
            <c:strRef>
              <c:f>'[Additional figures Budapest presentation.xlsx]Unemployment development 1524'!$A$6</c:f>
              <c:strCache>
                <c:ptCount val="1"/>
                <c:pt idx="0">
                  <c:v>Chile</c:v>
                </c:pt>
              </c:strCache>
            </c:strRef>
          </c:tx>
          <c:spPr>
            <a:ln w="28575" cap="rnd">
              <a:solidFill>
                <a:schemeClr val="accent5"/>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1524'!$B$6:$M$6</c:f>
            </c:numRef>
          </c:val>
          <c:smooth val="0"/>
          <c:extLst>
            <c:ext xmlns:c16="http://schemas.microsoft.com/office/drawing/2014/chart" uri="{C3380CC4-5D6E-409C-BE32-E72D297353CC}">
              <c16:uniqueId val="{00000004-0614-4297-B246-3BC3CCBE141A}"/>
            </c:ext>
          </c:extLst>
        </c:ser>
        <c:ser>
          <c:idx val="5"/>
          <c:order val="5"/>
          <c:tx>
            <c:strRef>
              <c:f>'[Additional figures Budapest presentation.xlsx]Unemployment development 1524'!$A$7</c:f>
              <c:strCache>
                <c:ptCount val="1"/>
                <c:pt idx="0">
                  <c:v>Colombia</c:v>
                </c:pt>
              </c:strCache>
            </c:strRef>
          </c:tx>
          <c:spPr>
            <a:ln w="28575" cap="rnd">
              <a:solidFill>
                <a:schemeClr val="accent6"/>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1524'!$B$7:$M$7</c:f>
            </c:numRef>
          </c:val>
          <c:smooth val="0"/>
          <c:extLst>
            <c:ext xmlns:c16="http://schemas.microsoft.com/office/drawing/2014/chart" uri="{C3380CC4-5D6E-409C-BE32-E72D297353CC}">
              <c16:uniqueId val="{00000005-0614-4297-B246-3BC3CCBE141A}"/>
            </c:ext>
          </c:extLst>
        </c:ser>
        <c:ser>
          <c:idx val="6"/>
          <c:order val="6"/>
          <c:tx>
            <c:strRef>
              <c:f>'[Additional figures Budapest presentation.xlsx]Unemployment development 1524'!$A$8</c:f>
              <c:strCache>
                <c:ptCount val="1"/>
                <c:pt idx="0">
                  <c:v>Costa Rica</c:v>
                </c:pt>
              </c:strCache>
            </c:strRef>
          </c:tx>
          <c:spPr>
            <a:ln w="28575" cap="rnd">
              <a:solidFill>
                <a:schemeClr val="accent1">
                  <a:lumMod val="6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1524'!$B$8:$M$8</c:f>
            </c:numRef>
          </c:val>
          <c:smooth val="0"/>
          <c:extLst>
            <c:ext xmlns:c16="http://schemas.microsoft.com/office/drawing/2014/chart" uri="{C3380CC4-5D6E-409C-BE32-E72D297353CC}">
              <c16:uniqueId val="{00000006-0614-4297-B246-3BC3CCBE141A}"/>
            </c:ext>
          </c:extLst>
        </c:ser>
        <c:ser>
          <c:idx val="8"/>
          <c:order val="7"/>
          <c:tx>
            <c:strRef>
              <c:f>'[Additional figures Budapest presentation.xlsx]Unemployment development 1524'!$A$10</c:f>
              <c:strCache>
                <c:ptCount val="1"/>
                <c:pt idx="0">
                  <c:v>Denmark</c:v>
                </c:pt>
              </c:strCache>
            </c:strRef>
          </c:tx>
          <c:spPr>
            <a:ln w="28575" cap="rnd">
              <a:solidFill>
                <a:schemeClr val="accent3">
                  <a:lumMod val="6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1524'!$B$10:$M$10</c:f>
            </c:numRef>
          </c:val>
          <c:smooth val="0"/>
          <c:extLst>
            <c:ext xmlns:c16="http://schemas.microsoft.com/office/drawing/2014/chart" uri="{C3380CC4-5D6E-409C-BE32-E72D297353CC}">
              <c16:uniqueId val="{00000007-0614-4297-B246-3BC3CCBE141A}"/>
            </c:ext>
          </c:extLst>
        </c:ser>
        <c:ser>
          <c:idx val="10"/>
          <c:order val="8"/>
          <c:tx>
            <c:strRef>
              <c:f>'[Additional figures Budapest presentation.xlsx]Unemployment development 1524'!$A$12</c:f>
              <c:strCache>
                <c:ptCount val="1"/>
                <c:pt idx="0">
                  <c:v>Finland</c:v>
                </c:pt>
              </c:strCache>
            </c:strRef>
          </c:tx>
          <c:spPr>
            <a:ln w="28575" cap="rnd">
              <a:solidFill>
                <a:schemeClr val="accent5">
                  <a:lumMod val="6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1524'!$B$12:$M$12</c:f>
            </c:numRef>
          </c:val>
          <c:smooth val="0"/>
          <c:extLst>
            <c:ext xmlns:c16="http://schemas.microsoft.com/office/drawing/2014/chart" uri="{C3380CC4-5D6E-409C-BE32-E72D297353CC}">
              <c16:uniqueId val="{00000008-0614-4297-B246-3BC3CCBE141A}"/>
            </c:ext>
          </c:extLst>
        </c:ser>
        <c:ser>
          <c:idx val="11"/>
          <c:order val="9"/>
          <c:tx>
            <c:strRef>
              <c:f>'[Additional figures Budapest presentation.xlsx]Unemployment development 1524'!$A$13</c:f>
              <c:strCache>
                <c:ptCount val="1"/>
                <c:pt idx="0">
                  <c:v>France</c:v>
                </c:pt>
              </c:strCache>
            </c:strRef>
          </c:tx>
          <c:spPr>
            <a:ln w="28575" cap="rnd">
              <a:solidFill>
                <a:schemeClr val="accent6">
                  <a:lumMod val="6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1524'!$B$13:$M$13</c:f>
            </c:numRef>
          </c:val>
          <c:smooth val="0"/>
          <c:extLst>
            <c:ext xmlns:c16="http://schemas.microsoft.com/office/drawing/2014/chart" uri="{C3380CC4-5D6E-409C-BE32-E72D297353CC}">
              <c16:uniqueId val="{00000009-0614-4297-B246-3BC3CCBE141A}"/>
            </c:ext>
          </c:extLst>
        </c:ser>
        <c:ser>
          <c:idx val="12"/>
          <c:order val="10"/>
          <c:tx>
            <c:strRef>
              <c:f>'[Additional figures Budapest presentation.xlsx]Unemployment development 1524'!$A$14</c:f>
              <c:strCache>
                <c:ptCount val="1"/>
                <c:pt idx="0">
                  <c:v>Germany</c:v>
                </c:pt>
              </c:strCache>
            </c:strRef>
          </c:tx>
          <c:spPr>
            <a:ln w="28575" cap="rnd">
              <a:solidFill>
                <a:schemeClr val="accent1">
                  <a:lumMod val="80000"/>
                  <a:lumOff val="2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1524'!$B$14:$M$14</c:f>
            </c:numRef>
          </c:val>
          <c:smooth val="0"/>
          <c:extLst>
            <c:ext xmlns:c16="http://schemas.microsoft.com/office/drawing/2014/chart" uri="{C3380CC4-5D6E-409C-BE32-E72D297353CC}">
              <c16:uniqueId val="{0000000A-0614-4297-B246-3BC3CCBE141A}"/>
            </c:ext>
          </c:extLst>
        </c:ser>
        <c:ser>
          <c:idx val="13"/>
          <c:order val="11"/>
          <c:tx>
            <c:strRef>
              <c:f>'[Additional figures Budapest presentation.xlsx]Unemployment development 1524'!$A$15</c:f>
              <c:strCache>
                <c:ptCount val="1"/>
                <c:pt idx="0">
                  <c:v>Greece</c:v>
                </c:pt>
              </c:strCache>
            </c:strRef>
          </c:tx>
          <c:spPr>
            <a:ln w="28575" cap="rnd">
              <a:solidFill>
                <a:schemeClr val="accent2">
                  <a:lumMod val="80000"/>
                  <a:lumOff val="2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1524'!$B$15:$M$15</c:f>
            </c:numRef>
          </c:val>
          <c:smooth val="0"/>
          <c:extLst>
            <c:ext xmlns:c16="http://schemas.microsoft.com/office/drawing/2014/chart" uri="{C3380CC4-5D6E-409C-BE32-E72D297353CC}">
              <c16:uniqueId val="{0000000B-0614-4297-B246-3BC3CCBE141A}"/>
            </c:ext>
          </c:extLst>
        </c:ser>
        <c:ser>
          <c:idx val="15"/>
          <c:order val="12"/>
          <c:tx>
            <c:strRef>
              <c:f>'[Additional figures Budapest presentation.xlsx]Unemployment development 1524'!$A$17</c:f>
              <c:strCache>
                <c:ptCount val="1"/>
                <c:pt idx="0">
                  <c:v>Iceland</c:v>
                </c:pt>
              </c:strCache>
            </c:strRef>
          </c:tx>
          <c:spPr>
            <a:ln w="28575" cap="rnd">
              <a:solidFill>
                <a:schemeClr val="accent4">
                  <a:lumMod val="80000"/>
                  <a:lumOff val="2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1524'!$B$17:$M$17</c:f>
            </c:numRef>
          </c:val>
          <c:smooth val="0"/>
          <c:extLst>
            <c:ext xmlns:c16="http://schemas.microsoft.com/office/drawing/2014/chart" uri="{C3380CC4-5D6E-409C-BE32-E72D297353CC}">
              <c16:uniqueId val="{0000000C-0614-4297-B246-3BC3CCBE141A}"/>
            </c:ext>
          </c:extLst>
        </c:ser>
        <c:ser>
          <c:idx val="16"/>
          <c:order val="13"/>
          <c:tx>
            <c:strRef>
              <c:f>'[Additional figures Budapest presentation.xlsx]Unemployment development 1524'!$A$18</c:f>
              <c:strCache>
                <c:ptCount val="1"/>
                <c:pt idx="0">
                  <c:v>Ireland</c:v>
                </c:pt>
              </c:strCache>
            </c:strRef>
          </c:tx>
          <c:spPr>
            <a:ln w="28575" cap="rnd">
              <a:solidFill>
                <a:schemeClr val="accent5">
                  <a:lumMod val="80000"/>
                  <a:lumOff val="2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1524'!$B$18:$M$18</c:f>
            </c:numRef>
          </c:val>
          <c:smooth val="0"/>
          <c:extLst>
            <c:ext xmlns:c16="http://schemas.microsoft.com/office/drawing/2014/chart" uri="{C3380CC4-5D6E-409C-BE32-E72D297353CC}">
              <c16:uniqueId val="{0000000D-0614-4297-B246-3BC3CCBE141A}"/>
            </c:ext>
          </c:extLst>
        </c:ser>
        <c:ser>
          <c:idx val="17"/>
          <c:order val="14"/>
          <c:tx>
            <c:strRef>
              <c:f>'[Additional figures Budapest presentation.xlsx]Unemployment development 1524'!$A$19</c:f>
              <c:strCache>
                <c:ptCount val="1"/>
                <c:pt idx="0">
                  <c:v>Israel</c:v>
                </c:pt>
              </c:strCache>
            </c:strRef>
          </c:tx>
          <c:spPr>
            <a:ln w="28575" cap="rnd">
              <a:solidFill>
                <a:schemeClr val="accent6">
                  <a:lumMod val="80000"/>
                  <a:lumOff val="2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1524'!$B$19:$M$19</c:f>
            </c:numRef>
          </c:val>
          <c:smooth val="0"/>
          <c:extLst>
            <c:ext xmlns:c16="http://schemas.microsoft.com/office/drawing/2014/chart" uri="{C3380CC4-5D6E-409C-BE32-E72D297353CC}">
              <c16:uniqueId val="{0000000E-0614-4297-B246-3BC3CCBE141A}"/>
            </c:ext>
          </c:extLst>
        </c:ser>
        <c:ser>
          <c:idx val="18"/>
          <c:order val="15"/>
          <c:tx>
            <c:strRef>
              <c:f>'[Additional figures Budapest presentation.xlsx]Unemployment development 1524'!$A$20</c:f>
              <c:strCache>
                <c:ptCount val="1"/>
                <c:pt idx="0">
                  <c:v>Italy</c:v>
                </c:pt>
              </c:strCache>
            </c:strRef>
          </c:tx>
          <c:spPr>
            <a:ln w="28575" cap="rnd">
              <a:solidFill>
                <a:schemeClr val="accent1">
                  <a:lumMod val="8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1524'!$B$20:$M$20</c:f>
            </c:numRef>
          </c:val>
          <c:smooth val="0"/>
          <c:extLst>
            <c:ext xmlns:c16="http://schemas.microsoft.com/office/drawing/2014/chart" uri="{C3380CC4-5D6E-409C-BE32-E72D297353CC}">
              <c16:uniqueId val="{0000000F-0614-4297-B246-3BC3CCBE141A}"/>
            </c:ext>
          </c:extLst>
        </c:ser>
        <c:ser>
          <c:idx val="19"/>
          <c:order val="16"/>
          <c:tx>
            <c:strRef>
              <c:f>'[Additional figures Budapest presentation.xlsx]Unemployment development 1524'!$A$21</c:f>
              <c:strCache>
                <c:ptCount val="1"/>
                <c:pt idx="0">
                  <c:v>Japan</c:v>
                </c:pt>
              </c:strCache>
            </c:strRef>
          </c:tx>
          <c:spPr>
            <a:ln w="28575" cap="rnd">
              <a:solidFill>
                <a:schemeClr val="accent2">
                  <a:lumMod val="8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1524'!$B$21:$M$21</c:f>
            </c:numRef>
          </c:val>
          <c:smooth val="0"/>
          <c:extLst>
            <c:ext xmlns:c16="http://schemas.microsoft.com/office/drawing/2014/chart" uri="{C3380CC4-5D6E-409C-BE32-E72D297353CC}">
              <c16:uniqueId val="{00000010-0614-4297-B246-3BC3CCBE141A}"/>
            </c:ext>
          </c:extLst>
        </c:ser>
        <c:ser>
          <c:idx val="20"/>
          <c:order val="17"/>
          <c:tx>
            <c:strRef>
              <c:f>'[Additional figures Budapest presentation.xlsx]Unemployment development 1524'!$A$22</c:f>
              <c:strCache>
                <c:ptCount val="1"/>
                <c:pt idx="0">
                  <c:v>Korea</c:v>
                </c:pt>
              </c:strCache>
            </c:strRef>
          </c:tx>
          <c:spPr>
            <a:ln w="28575" cap="rnd">
              <a:solidFill>
                <a:schemeClr val="accent3">
                  <a:lumMod val="8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1524'!$B$22:$M$22</c:f>
            </c:numRef>
          </c:val>
          <c:smooth val="0"/>
          <c:extLst>
            <c:ext xmlns:c16="http://schemas.microsoft.com/office/drawing/2014/chart" uri="{C3380CC4-5D6E-409C-BE32-E72D297353CC}">
              <c16:uniqueId val="{00000011-0614-4297-B246-3BC3CCBE141A}"/>
            </c:ext>
          </c:extLst>
        </c:ser>
        <c:ser>
          <c:idx val="23"/>
          <c:order val="18"/>
          <c:tx>
            <c:strRef>
              <c:f>'[Additional figures Budapest presentation.xlsx]Unemployment development 1524'!$A$25</c:f>
              <c:strCache>
                <c:ptCount val="1"/>
                <c:pt idx="0">
                  <c:v>Luxembourg</c:v>
                </c:pt>
              </c:strCache>
            </c:strRef>
          </c:tx>
          <c:spPr>
            <a:ln w="28575" cap="rnd">
              <a:solidFill>
                <a:schemeClr val="accent6">
                  <a:lumMod val="8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1524'!$B$25:$M$25</c:f>
            </c:numRef>
          </c:val>
          <c:smooth val="0"/>
          <c:extLst>
            <c:ext xmlns:c16="http://schemas.microsoft.com/office/drawing/2014/chart" uri="{C3380CC4-5D6E-409C-BE32-E72D297353CC}">
              <c16:uniqueId val="{00000012-0614-4297-B246-3BC3CCBE141A}"/>
            </c:ext>
          </c:extLst>
        </c:ser>
        <c:ser>
          <c:idx val="24"/>
          <c:order val="19"/>
          <c:tx>
            <c:strRef>
              <c:f>'[Additional figures Budapest presentation.xlsx]Unemployment development 1524'!$A$26</c:f>
              <c:strCache>
                <c:ptCount val="1"/>
                <c:pt idx="0">
                  <c:v>Mexico</c:v>
                </c:pt>
              </c:strCache>
            </c:strRef>
          </c:tx>
          <c:spPr>
            <a:ln w="28575" cap="rnd">
              <a:solidFill>
                <a:schemeClr val="accent1">
                  <a:lumMod val="60000"/>
                  <a:lumOff val="4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1524'!$B$26:$M$26</c:f>
            </c:numRef>
          </c:val>
          <c:smooth val="0"/>
          <c:extLst>
            <c:ext xmlns:c16="http://schemas.microsoft.com/office/drawing/2014/chart" uri="{C3380CC4-5D6E-409C-BE32-E72D297353CC}">
              <c16:uniqueId val="{00000013-0614-4297-B246-3BC3CCBE141A}"/>
            </c:ext>
          </c:extLst>
        </c:ser>
        <c:ser>
          <c:idx val="25"/>
          <c:order val="20"/>
          <c:tx>
            <c:strRef>
              <c:f>'[Additional figures Budapest presentation.xlsx]Unemployment development 1524'!$A$27</c:f>
              <c:strCache>
                <c:ptCount val="1"/>
                <c:pt idx="0">
                  <c:v>Netherlands</c:v>
                </c:pt>
              </c:strCache>
            </c:strRef>
          </c:tx>
          <c:spPr>
            <a:ln w="28575" cap="rnd">
              <a:solidFill>
                <a:schemeClr val="accent2">
                  <a:lumMod val="60000"/>
                  <a:lumOff val="4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1524'!$B$27:$M$27</c:f>
            </c:numRef>
          </c:val>
          <c:smooth val="0"/>
          <c:extLst>
            <c:ext xmlns:c16="http://schemas.microsoft.com/office/drawing/2014/chart" uri="{C3380CC4-5D6E-409C-BE32-E72D297353CC}">
              <c16:uniqueId val="{00000014-0614-4297-B246-3BC3CCBE141A}"/>
            </c:ext>
          </c:extLst>
        </c:ser>
        <c:ser>
          <c:idx val="26"/>
          <c:order val="21"/>
          <c:tx>
            <c:strRef>
              <c:f>'[Additional figures Budapest presentation.xlsx]Unemployment development 1524'!$A$28</c:f>
              <c:strCache>
                <c:ptCount val="1"/>
                <c:pt idx="0">
                  <c:v>New Zealand</c:v>
                </c:pt>
              </c:strCache>
            </c:strRef>
          </c:tx>
          <c:spPr>
            <a:ln w="28575" cap="rnd">
              <a:solidFill>
                <a:schemeClr val="accent3">
                  <a:lumMod val="60000"/>
                  <a:lumOff val="4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1524'!$B$28:$M$28</c:f>
            </c:numRef>
          </c:val>
          <c:smooth val="0"/>
          <c:extLst>
            <c:ext xmlns:c16="http://schemas.microsoft.com/office/drawing/2014/chart" uri="{C3380CC4-5D6E-409C-BE32-E72D297353CC}">
              <c16:uniqueId val="{00000015-0614-4297-B246-3BC3CCBE141A}"/>
            </c:ext>
          </c:extLst>
        </c:ser>
        <c:ser>
          <c:idx val="27"/>
          <c:order val="22"/>
          <c:tx>
            <c:strRef>
              <c:f>'[Additional figures Budapest presentation.xlsx]Unemployment development 1524'!$A$29</c:f>
              <c:strCache>
                <c:ptCount val="1"/>
                <c:pt idx="0">
                  <c:v>Norway</c:v>
                </c:pt>
              </c:strCache>
            </c:strRef>
          </c:tx>
          <c:spPr>
            <a:ln w="28575" cap="rnd">
              <a:solidFill>
                <a:schemeClr val="accent4">
                  <a:lumMod val="60000"/>
                  <a:lumOff val="4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1524'!$B$29:$M$29</c:f>
            </c:numRef>
          </c:val>
          <c:smooth val="0"/>
          <c:extLst>
            <c:ext xmlns:c16="http://schemas.microsoft.com/office/drawing/2014/chart" uri="{C3380CC4-5D6E-409C-BE32-E72D297353CC}">
              <c16:uniqueId val="{00000016-0614-4297-B246-3BC3CCBE141A}"/>
            </c:ext>
          </c:extLst>
        </c:ser>
        <c:ser>
          <c:idx val="29"/>
          <c:order val="23"/>
          <c:tx>
            <c:strRef>
              <c:f>'[Additional figures Budapest presentation.xlsx]Unemployment development 1524'!$A$31</c:f>
              <c:strCache>
                <c:ptCount val="1"/>
                <c:pt idx="0">
                  <c:v>Portugal</c:v>
                </c:pt>
              </c:strCache>
            </c:strRef>
          </c:tx>
          <c:spPr>
            <a:ln w="28575" cap="rnd">
              <a:solidFill>
                <a:schemeClr val="accent6">
                  <a:lumMod val="60000"/>
                  <a:lumOff val="4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1524'!$B$31:$M$31</c:f>
            </c:numRef>
          </c:val>
          <c:smooth val="0"/>
          <c:extLst>
            <c:ext xmlns:c16="http://schemas.microsoft.com/office/drawing/2014/chart" uri="{C3380CC4-5D6E-409C-BE32-E72D297353CC}">
              <c16:uniqueId val="{00000017-0614-4297-B246-3BC3CCBE141A}"/>
            </c:ext>
          </c:extLst>
        </c:ser>
        <c:ser>
          <c:idx val="32"/>
          <c:order val="24"/>
          <c:tx>
            <c:strRef>
              <c:f>'[Additional figures Budapest presentation.xlsx]Unemployment development 1524'!$A$34</c:f>
              <c:strCache>
                <c:ptCount val="1"/>
                <c:pt idx="0">
                  <c:v>Spain</c:v>
                </c:pt>
              </c:strCache>
            </c:strRef>
          </c:tx>
          <c:spPr>
            <a:ln w="28575" cap="rnd">
              <a:solidFill>
                <a:schemeClr val="accent3">
                  <a:lumMod val="5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1524'!$B$34:$M$34</c:f>
            </c:numRef>
          </c:val>
          <c:smooth val="0"/>
          <c:extLst>
            <c:ext xmlns:c16="http://schemas.microsoft.com/office/drawing/2014/chart" uri="{C3380CC4-5D6E-409C-BE32-E72D297353CC}">
              <c16:uniqueId val="{00000018-0614-4297-B246-3BC3CCBE141A}"/>
            </c:ext>
          </c:extLst>
        </c:ser>
        <c:ser>
          <c:idx val="33"/>
          <c:order val="25"/>
          <c:tx>
            <c:strRef>
              <c:f>'[Additional figures Budapest presentation.xlsx]Unemployment development 1524'!$A$35</c:f>
              <c:strCache>
                <c:ptCount val="1"/>
                <c:pt idx="0">
                  <c:v>Sweden</c:v>
                </c:pt>
              </c:strCache>
            </c:strRef>
          </c:tx>
          <c:spPr>
            <a:ln w="28575" cap="rnd">
              <a:solidFill>
                <a:schemeClr val="accent4">
                  <a:lumMod val="5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1524'!$B$35:$M$35</c:f>
            </c:numRef>
          </c:val>
          <c:smooth val="0"/>
          <c:extLst>
            <c:ext xmlns:c16="http://schemas.microsoft.com/office/drawing/2014/chart" uri="{C3380CC4-5D6E-409C-BE32-E72D297353CC}">
              <c16:uniqueId val="{00000019-0614-4297-B246-3BC3CCBE141A}"/>
            </c:ext>
          </c:extLst>
        </c:ser>
        <c:ser>
          <c:idx val="34"/>
          <c:order val="26"/>
          <c:tx>
            <c:strRef>
              <c:f>'[Additional figures Budapest presentation.xlsx]Unemployment development 1524'!$A$36</c:f>
              <c:strCache>
                <c:ptCount val="1"/>
                <c:pt idx="0">
                  <c:v>Switzerland</c:v>
                </c:pt>
              </c:strCache>
            </c:strRef>
          </c:tx>
          <c:spPr>
            <a:ln w="28575" cap="rnd">
              <a:solidFill>
                <a:schemeClr val="accent5">
                  <a:lumMod val="5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1524'!$B$36:$M$36</c:f>
            </c:numRef>
          </c:val>
          <c:smooth val="0"/>
          <c:extLst>
            <c:ext xmlns:c16="http://schemas.microsoft.com/office/drawing/2014/chart" uri="{C3380CC4-5D6E-409C-BE32-E72D297353CC}">
              <c16:uniqueId val="{0000001A-0614-4297-B246-3BC3CCBE141A}"/>
            </c:ext>
          </c:extLst>
        </c:ser>
        <c:ser>
          <c:idx val="35"/>
          <c:order val="27"/>
          <c:tx>
            <c:strRef>
              <c:f>'[Additional figures Budapest presentation.xlsx]Unemployment development 1524'!$A$37</c:f>
              <c:strCache>
                <c:ptCount val="1"/>
                <c:pt idx="0">
                  <c:v>Turkey</c:v>
                </c:pt>
              </c:strCache>
            </c:strRef>
          </c:tx>
          <c:spPr>
            <a:ln w="28575" cap="rnd">
              <a:solidFill>
                <a:schemeClr val="accent6">
                  <a:lumMod val="5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1524'!$B$37:$M$37</c:f>
            </c:numRef>
          </c:val>
          <c:smooth val="0"/>
          <c:extLst>
            <c:ext xmlns:c16="http://schemas.microsoft.com/office/drawing/2014/chart" uri="{C3380CC4-5D6E-409C-BE32-E72D297353CC}">
              <c16:uniqueId val="{0000001B-0614-4297-B246-3BC3CCBE141A}"/>
            </c:ext>
          </c:extLst>
        </c:ser>
        <c:ser>
          <c:idx val="36"/>
          <c:order val="28"/>
          <c:tx>
            <c:strRef>
              <c:f>'[Additional figures Budapest presentation.xlsx]Unemployment development 1524'!$A$38</c:f>
              <c:strCache>
                <c:ptCount val="1"/>
                <c:pt idx="0">
                  <c:v>United Kingdom</c:v>
                </c:pt>
              </c:strCache>
            </c:strRef>
          </c:tx>
          <c:spPr>
            <a:ln w="28575" cap="rnd">
              <a:solidFill>
                <a:schemeClr val="accent1">
                  <a:lumMod val="70000"/>
                  <a:lumOff val="3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1524'!$B$38:$M$38</c:f>
            </c:numRef>
          </c:val>
          <c:smooth val="0"/>
          <c:extLst>
            <c:ext xmlns:c16="http://schemas.microsoft.com/office/drawing/2014/chart" uri="{C3380CC4-5D6E-409C-BE32-E72D297353CC}">
              <c16:uniqueId val="{0000001C-0614-4297-B246-3BC3CCBE141A}"/>
            </c:ext>
          </c:extLst>
        </c:ser>
        <c:ser>
          <c:idx val="37"/>
          <c:order val="29"/>
          <c:tx>
            <c:strRef>
              <c:f>'[Additional figures Budapest presentation.xlsx]Unemployment development 1524'!$A$39</c:f>
              <c:strCache>
                <c:ptCount val="1"/>
                <c:pt idx="0">
                  <c:v>United States</c:v>
                </c:pt>
              </c:strCache>
            </c:strRef>
          </c:tx>
          <c:spPr>
            <a:ln w="28575" cap="rnd">
              <a:solidFill>
                <a:schemeClr val="accent2">
                  <a:lumMod val="70000"/>
                  <a:lumOff val="30000"/>
                </a:schemeClr>
              </a:solidFill>
              <a:round/>
            </a:ln>
            <a:effectLst/>
          </c:spPr>
          <c:marker>
            <c:symbol val="none"/>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1524'!$B$39:$M$39</c:f>
            </c:numRef>
          </c:val>
          <c:smooth val="0"/>
          <c:extLst>
            <c:ext xmlns:c16="http://schemas.microsoft.com/office/drawing/2014/chart" uri="{C3380CC4-5D6E-409C-BE32-E72D297353CC}">
              <c16:uniqueId val="{0000001D-0614-4297-B246-3BC3CCBE141A}"/>
            </c:ext>
          </c:extLst>
        </c:ser>
        <c:ser>
          <c:idx val="38"/>
          <c:order val="30"/>
          <c:tx>
            <c:strRef>
              <c:f>'[Additional figures Budapest presentation.xlsx]Unemployment development 1524'!$A$40</c:f>
              <c:strCache>
                <c:ptCount val="1"/>
                <c:pt idx="0">
                  <c:v>EU-27</c:v>
                </c:pt>
              </c:strCache>
            </c:strRef>
          </c:tx>
          <c:spPr>
            <a:ln w="19050" cap="rnd">
              <a:solidFill>
                <a:schemeClr val="bg2"/>
              </a:solidFill>
              <a:prstDash val="solid"/>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E-0614-4297-B246-3BC3CCBE141A}"/>
                </c:ext>
              </c:extLst>
            </c:dLbl>
            <c:dLbl>
              <c:idx val="1"/>
              <c:delete val="1"/>
              <c:extLst>
                <c:ext xmlns:c15="http://schemas.microsoft.com/office/drawing/2012/chart" uri="{CE6537A1-D6FC-4f65-9D91-7224C49458BB}"/>
                <c:ext xmlns:c16="http://schemas.microsoft.com/office/drawing/2014/chart" uri="{C3380CC4-5D6E-409C-BE32-E72D297353CC}">
                  <c16:uniqueId val="{0000001F-0614-4297-B246-3BC3CCBE141A}"/>
                </c:ext>
              </c:extLst>
            </c:dLbl>
            <c:dLbl>
              <c:idx val="2"/>
              <c:delete val="1"/>
              <c:extLst>
                <c:ext xmlns:c15="http://schemas.microsoft.com/office/drawing/2012/chart" uri="{CE6537A1-D6FC-4f65-9D91-7224C49458BB}"/>
                <c:ext xmlns:c16="http://schemas.microsoft.com/office/drawing/2014/chart" uri="{C3380CC4-5D6E-409C-BE32-E72D297353CC}">
                  <c16:uniqueId val="{00000020-0614-4297-B246-3BC3CCBE141A}"/>
                </c:ext>
              </c:extLst>
            </c:dLbl>
            <c:dLbl>
              <c:idx val="4"/>
              <c:delete val="1"/>
              <c:extLst>
                <c:ext xmlns:c15="http://schemas.microsoft.com/office/drawing/2012/chart" uri="{CE6537A1-D6FC-4f65-9D91-7224C49458BB}"/>
                <c:ext xmlns:c16="http://schemas.microsoft.com/office/drawing/2014/chart" uri="{C3380CC4-5D6E-409C-BE32-E72D297353CC}">
                  <c16:uniqueId val="{00000021-0614-4297-B246-3BC3CCBE141A}"/>
                </c:ext>
              </c:extLst>
            </c:dLbl>
            <c:dLbl>
              <c:idx val="6"/>
              <c:delete val="1"/>
              <c:extLst>
                <c:ext xmlns:c15="http://schemas.microsoft.com/office/drawing/2012/chart" uri="{CE6537A1-D6FC-4f65-9D91-7224C49458BB}"/>
                <c:ext xmlns:c16="http://schemas.microsoft.com/office/drawing/2014/chart" uri="{C3380CC4-5D6E-409C-BE32-E72D297353CC}">
                  <c16:uniqueId val="{00000022-0614-4297-B246-3BC3CCBE141A}"/>
                </c:ext>
              </c:extLst>
            </c:dLbl>
            <c:dLbl>
              <c:idx val="7"/>
              <c:delete val="1"/>
              <c:extLst>
                <c:ext xmlns:c15="http://schemas.microsoft.com/office/drawing/2012/chart" uri="{CE6537A1-D6FC-4f65-9D91-7224C49458BB}"/>
                <c:ext xmlns:c16="http://schemas.microsoft.com/office/drawing/2014/chart" uri="{C3380CC4-5D6E-409C-BE32-E72D297353CC}">
                  <c16:uniqueId val="{00000023-0614-4297-B246-3BC3CCBE141A}"/>
                </c:ext>
              </c:extLst>
            </c:dLbl>
            <c:dLbl>
              <c:idx val="8"/>
              <c:delete val="1"/>
              <c:extLst>
                <c:ext xmlns:c15="http://schemas.microsoft.com/office/drawing/2012/chart" uri="{CE6537A1-D6FC-4f65-9D91-7224C49458BB}"/>
                <c:ext xmlns:c16="http://schemas.microsoft.com/office/drawing/2014/chart" uri="{C3380CC4-5D6E-409C-BE32-E72D297353CC}">
                  <c16:uniqueId val="{00000024-0614-4297-B246-3BC3CCBE141A}"/>
                </c:ext>
              </c:extLst>
            </c:dLbl>
            <c:dLbl>
              <c:idx val="9"/>
              <c:delete val="1"/>
              <c:extLst>
                <c:ext xmlns:c15="http://schemas.microsoft.com/office/drawing/2012/chart" uri="{CE6537A1-D6FC-4f65-9D91-7224C49458BB}"/>
                <c:ext xmlns:c16="http://schemas.microsoft.com/office/drawing/2014/chart" uri="{C3380CC4-5D6E-409C-BE32-E72D297353CC}">
                  <c16:uniqueId val="{00000025-0614-4297-B246-3BC3CCBE141A}"/>
                </c:ext>
              </c:extLst>
            </c:dLbl>
            <c:dLbl>
              <c:idx val="10"/>
              <c:delete val="1"/>
              <c:extLst>
                <c:ext xmlns:c15="http://schemas.microsoft.com/office/drawing/2012/chart" uri="{CE6537A1-D6FC-4f65-9D91-7224C49458BB}"/>
                <c:ext xmlns:c16="http://schemas.microsoft.com/office/drawing/2014/chart" uri="{C3380CC4-5D6E-409C-BE32-E72D297353CC}">
                  <c16:uniqueId val="{00000026-0614-4297-B246-3BC3CCBE141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1524'!$B$40:$M$40</c:f>
              <c:numCache>
                <c:formatCode>#,##0.0_ ;\-#,##0.0\ </c:formatCode>
                <c:ptCount val="12"/>
                <c:pt idx="0">
                  <c:v>15.98962</c:v>
                </c:pt>
                <c:pt idx="1">
                  <c:v>15.534879999999999</c:v>
                </c:pt>
                <c:pt idx="2">
                  <c:v>15.35928</c:v>
                </c:pt>
                <c:pt idx="3">
                  <c:v>15.71069</c:v>
                </c:pt>
                <c:pt idx="4">
                  <c:v>15.88631</c:v>
                </c:pt>
                <c:pt idx="5">
                  <c:v>17.618289999999998</c:v>
                </c:pt>
                <c:pt idx="6">
                  <c:v>18.537990000000001</c:v>
                </c:pt>
                <c:pt idx="7">
                  <c:v>18.242519999999999</c:v>
                </c:pt>
                <c:pt idx="8">
                  <c:v>18.294219999999999</c:v>
                </c:pt>
                <c:pt idx="9">
                  <c:v>17.191379999999999</c:v>
                </c:pt>
                <c:pt idx="10">
                  <c:v>15.88663</c:v>
                </c:pt>
                <c:pt idx="11">
                  <c:v>15.20998</c:v>
                </c:pt>
              </c:numCache>
            </c:numRef>
          </c:val>
          <c:smooth val="0"/>
          <c:extLst>
            <c:ext xmlns:c16="http://schemas.microsoft.com/office/drawing/2014/chart" uri="{C3380CC4-5D6E-409C-BE32-E72D297353CC}">
              <c16:uniqueId val="{00000027-0614-4297-B246-3BC3CCBE141A}"/>
            </c:ext>
          </c:extLst>
        </c:ser>
        <c:ser>
          <c:idx val="39"/>
          <c:order val="31"/>
          <c:tx>
            <c:strRef>
              <c:f>'[Additional figures Budapest presentation.xlsx]Unemployment development 1524'!$A$41</c:f>
              <c:strCache>
                <c:ptCount val="1"/>
                <c:pt idx="0">
                  <c:v>OECD</c:v>
                </c:pt>
              </c:strCache>
            </c:strRef>
          </c:tx>
          <c:spPr>
            <a:ln w="19050" cap="rnd">
              <a:solidFill>
                <a:srgbClr val="4F81BD"/>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8-0614-4297-B246-3BC3CCBE141A}"/>
                </c:ext>
              </c:extLst>
            </c:dLbl>
            <c:dLbl>
              <c:idx val="1"/>
              <c:delete val="1"/>
              <c:extLst>
                <c:ext xmlns:c15="http://schemas.microsoft.com/office/drawing/2012/chart" uri="{CE6537A1-D6FC-4f65-9D91-7224C49458BB}"/>
                <c:ext xmlns:c16="http://schemas.microsoft.com/office/drawing/2014/chart" uri="{C3380CC4-5D6E-409C-BE32-E72D297353CC}">
                  <c16:uniqueId val="{00000029-0614-4297-B246-3BC3CCBE141A}"/>
                </c:ext>
              </c:extLst>
            </c:dLbl>
            <c:dLbl>
              <c:idx val="2"/>
              <c:delete val="1"/>
              <c:extLst>
                <c:ext xmlns:c15="http://schemas.microsoft.com/office/drawing/2012/chart" uri="{CE6537A1-D6FC-4f65-9D91-7224C49458BB}"/>
                <c:ext xmlns:c16="http://schemas.microsoft.com/office/drawing/2014/chart" uri="{C3380CC4-5D6E-409C-BE32-E72D297353CC}">
                  <c16:uniqueId val="{0000002A-0614-4297-B246-3BC3CCBE141A}"/>
                </c:ext>
              </c:extLst>
            </c:dLbl>
            <c:dLbl>
              <c:idx val="4"/>
              <c:delete val="1"/>
              <c:extLst>
                <c:ext xmlns:c15="http://schemas.microsoft.com/office/drawing/2012/chart" uri="{CE6537A1-D6FC-4f65-9D91-7224C49458BB}"/>
                <c:ext xmlns:c16="http://schemas.microsoft.com/office/drawing/2014/chart" uri="{C3380CC4-5D6E-409C-BE32-E72D297353CC}">
                  <c16:uniqueId val="{0000002B-0614-4297-B246-3BC3CCBE141A}"/>
                </c:ext>
              </c:extLst>
            </c:dLbl>
            <c:dLbl>
              <c:idx val="6"/>
              <c:delete val="1"/>
              <c:extLst>
                <c:ext xmlns:c15="http://schemas.microsoft.com/office/drawing/2012/chart" uri="{CE6537A1-D6FC-4f65-9D91-7224C49458BB}"/>
                <c:ext xmlns:c16="http://schemas.microsoft.com/office/drawing/2014/chart" uri="{C3380CC4-5D6E-409C-BE32-E72D297353CC}">
                  <c16:uniqueId val="{0000002C-0614-4297-B246-3BC3CCBE141A}"/>
                </c:ext>
              </c:extLst>
            </c:dLbl>
            <c:dLbl>
              <c:idx val="7"/>
              <c:delete val="1"/>
              <c:extLst>
                <c:ext xmlns:c15="http://schemas.microsoft.com/office/drawing/2012/chart" uri="{CE6537A1-D6FC-4f65-9D91-7224C49458BB}"/>
                <c:ext xmlns:c16="http://schemas.microsoft.com/office/drawing/2014/chart" uri="{C3380CC4-5D6E-409C-BE32-E72D297353CC}">
                  <c16:uniqueId val="{0000002D-0614-4297-B246-3BC3CCBE141A}"/>
                </c:ext>
              </c:extLst>
            </c:dLbl>
            <c:dLbl>
              <c:idx val="8"/>
              <c:delete val="1"/>
              <c:extLst>
                <c:ext xmlns:c15="http://schemas.microsoft.com/office/drawing/2012/chart" uri="{CE6537A1-D6FC-4f65-9D91-7224C49458BB}"/>
                <c:ext xmlns:c16="http://schemas.microsoft.com/office/drawing/2014/chart" uri="{C3380CC4-5D6E-409C-BE32-E72D297353CC}">
                  <c16:uniqueId val="{0000002E-0614-4297-B246-3BC3CCBE141A}"/>
                </c:ext>
              </c:extLst>
            </c:dLbl>
            <c:dLbl>
              <c:idx val="9"/>
              <c:delete val="1"/>
              <c:extLst>
                <c:ext xmlns:c15="http://schemas.microsoft.com/office/drawing/2012/chart" uri="{CE6537A1-D6FC-4f65-9D91-7224C49458BB}"/>
                <c:ext xmlns:c16="http://schemas.microsoft.com/office/drawing/2014/chart" uri="{C3380CC4-5D6E-409C-BE32-E72D297353CC}">
                  <c16:uniqueId val="{0000002F-0614-4297-B246-3BC3CCBE141A}"/>
                </c:ext>
              </c:extLst>
            </c:dLbl>
            <c:dLbl>
              <c:idx val="10"/>
              <c:delete val="1"/>
              <c:extLst>
                <c:ext xmlns:c15="http://schemas.microsoft.com/office/drawing/2012/chart" uri="{CE6537A1-D6FC-4f65-9D91-7224C49458BB}"/>
                <c:ext xmlns:c16="http://schemas.microsoft.com/office/drawing/2014/chart" uri="{C3380CC4-5D6E-409C-BE32-E72D297353CC}">
                  <c16:uniqueId val="{00000030-0614-4297-B246-3BC3CCBE141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'[Additional figures Budapest presentation.xlsx]Unemployment development 1524'!$B$1:$M$1</c:f>
              <c:strCache>
                <c:ptCount val="12"/>
                <c:pt idx="0">
                  <c:v>Q1-2019</c:v>
                </c:pt>
                <c:pt idx="1">
                  <c:v>Q2-2019</c:v>
                </c:pt>
                <c:pt idx="2">
                  <c:v>Q3-2019</c:v>
                </c:pt>
                <c:pt idx="3">
                  <c:v>Q4-2019</c:v>
                </c:pt>
                <c:pt idx="4">
                  <c:v>Q1-2020</c:v>
                </c:pt>
                <c:pt idx="5">
                  <c:v>Q2-2020</c:v>
                </c:pt>
                <c:pt idx="6">
                  <c:v>Q3-2020</c:v>
                </c:pt>
                <c:pt idx="7">
                  <c:v>Q4-2020</c:v>
                </c:pt>
                <c:pt idx="8">
                  <c:v>Q1-2021</c:v>
                </c:pt>
                <c:pt idx="9">
                  <c:v>Q2-2021</c:v>
                </c:pt>
                <c:pt idx="10">
                  <c:v>Q3-2021</c:v>
                </c:pt>
                <c:pt idx="11">
                  <c:v>Q4-2021</c:v>
                </c:pt>
              </c:strCache>
            </c:strRef>
          </c:cat>
          <c:val>
            <c:numRef>
              <c:f>'[Additional figures Budapest presentation.xlsx]Unemployment development 1524'!$B$41:$M$41</c:f>
              <c:numCache>
                <c:formatCode>#,##0.0_ ;\-#,##0.0\ </c:formatCode>
                <c:ptCount val="12"/>
                <c:pt idx="0">
                  <c:v>12.05597</c:v>
                </c:pt>
                <c:pt idx="1">
                  <c:v>11.712009999999999</c:v>
                </c:pt>
                <c:pt idx="2">
                  <c:v>12.08769</c:v>
                </c:pt>
                <c:pt idx="3">
                  <c:v>11.73296</c:v>
                </c:pt>
                <c:pt idx="4">
                  <c:v>11.999879999999999</c:v>
                </c:pt>
                <c:pt idx="5">
                  <c:v>18.42464</c:v>
                </c:pt>
                <c:pt idx="6">
                  <c:v>16.180630000000001</c:v>
                </c:pt>
                <c:pt idx="7">
                  <c:v>14.5967</c:v>
                </c:pt>
                <c:pt idx="8">
                  <c:v>14.10211</c:v>
                </c:pt>
                <c:pt idx="9">
                  <c:v>13.332420000000001</c:v>
                </c:pt>
                <c:pt idx="10">
                  <c:v>12.228540000000001</c:v>
                </c:pt>
                <c:pt idx="11">
                  <c:v>11.442270000000001</c:v>
                </c:pt>
              </c:numCache>
            </c:numRef>
          </c:val>
          <c:smooth val="0"/>
          <c:extLst>
            <c:ext xmlns:c16="http://schemas.microsoft.com/office/drawing/2014/chart" uri="{C3380CC4-5D6E-409C-BE32-E72D297353CC}">
              <c16:uniqueId val="{00000031-0614-4297-B246-3BC3CCBE141A}"/>
            </c:ext>
          </c:extLst>
        </c:ser>
        <c:dLbls>
          <c:showLegendKey val="0"/>
          <c:showVal val="0"/>
          <c:showCatName val="0"/>
          <c:showSerName val="0"/>
          <c:showPercent val="0"/>
          <c:showBubbleSize val="0"/>
        </c:dLbls>
        <c:smooth val="0"/>
        <c:axId val="504880856"/>
        <c:axId val="504881184"/>
      </c:lineChart>
      <c:catAx>
        <c:axId val="504880856"/>
        <c:scaling>
          <c:orientation val="minMax"/>
        </c:scaling>
        <c:delete val="0"/>
        <c:axPos val="b"/>
        <c:majorGridlines>
          <c:spPr>
            <a:ln w="9525" cap="flat" cmpd="sng" algn="ctr">
              <a:no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50" b="0" i="0" u="none" strike="noStrike" kern="1200" baseline="0">
                <a:solidFill>
                  <a:srgbClr val="000000"/>
                </a:solidFill>
                <a:latin typeface="Arial Narrow"/>
                <a:ea typeface="Arial Narrow"/>
                <a:cs typeface="Arial Narrow"/>
              </a:defRPr>
            </a:pPr>
            <a:endParaRPr lang="hu-HU"/>
          </a:p>
        </c:txPr>
        <c:crossAx val="504881184"/>
        <c:crosses val="autoZero"/>
        <c:auto val="1"/>
        <c:lblAlgn val="ctr"/>
        <c:lblOffset val="0"/>
        <c:tickLblSkip val="1"/>
        <c:noMultiLvlLbl val="0"/>
      </c:catAx>
      <c:valAx>
        <c:axId val="504881184"/>
        <c:scaling>
          <c:orientation val="minMax"/>
          <c:min val="10"/>
        </c:scaling>
        <c:delete val="0"/>
        <c:axPos val="l"/>
        <c:majorGridlines>
          <c:spPr>
            <a:ln w="9525" cap="flat" cmpd="sng" algn="ctr">
              <a:solidFill>
                <a:schemeClr val="tx1">
                  <a:lumMod val="75000"/>
                </a:schemeClr>
              </a:solidFill>
              <a:prstDash val="solid"/>
              <a:round/>
            </a:ln>
            <a:effectLst/>
          </c:spPr>
        </c:majorGridlines>
        <c:numFmt formatCode="General"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400" b="0" i="0" u="none" strike="noStrike" kern="1200" baseline="0">
                <a:solidFill>
                  <a:srgbClr val="000000"/>
                </a:solidFill>
                <a:latin typeface="Arial Narrow"/>
                <a:ea typeface="Arial Narrow"/>
                <a:cs typeface="Arial Narrow"/>
              </a:defRPr>
            </a:pPr>
            <a:endParaRPr lang="hu-HU"/>
          </a:p>
        </c:txPr>
        <c:crossAx val="504880856"/>
        <c:crosses val="autoZero"/>
        <c:crossBetween val="between"/>
        <c:majorUnit val="2"/>
        <c:minorUnit val="1"/>
      </c:valAx>
      <c:spPr>
        <a:noFill/>
        <a:ln w="9525">
          <a:noFill/>
        </a:ln>
        <a:effectLst/>
      </c:spPr>
    </c:plotArea>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hu-HU"/>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088411219821343E-2"/>
          <c:y val="8.2194432013986518E-2"/>
          <c:w val="0.94023531550196859"/>
          <c:h val="0.75454731301609312"/>
        </c:manualLayout>
      </c:layout>
      <c:barChart>
        <c:barDir val="col"/>
        <c:grouping val="stacked"/>
        <c:varyColors val="0"/>
        <c:ser>
          <c:idx val="0"/>
          <c:order val="0"/>
          <c:tx>
            <c:strRef>
              <c:f>'[Unemployed and inactive NEETs 2019.xlsx]Sheet2'!$B$1</c:f>
              <c:strCache>
                <c:ptCount val="1"/>
                <c:pt idx="0">
                  <c:v>NEET inactive</c:v>
                </c:pt>
              </c:strCache>
            </c:strRef>
          </c:tx>
          <c:spPr>
            <a:solidFill>
              <a:srgbClr val="002F6C"/>
            </a:solidFill>
            <a:ln>
              <a:noFill/>
            </a:ln>
            <a:effectLst/>
            <a:extLst>
              <a:ext uri="{91240B29-F687-4F45-9708-019B960494DF}">
                <a14:hiddenLine xmlns:a14="http://schemas.microsoft.com/office/drawing/2010/main">
                  <a:noFill/>
                </a14:hiddenLine>
              </a:ext>
            </a:extLst>
          </c:spPr>
          <c:invertIfNegative val="0"/>
          <c:dPt>
            <c:idx val="8"/>
            <c:invertIfNegative val="0"/>
            <c:bubble3D val="0"/>
            <c:spPr>
              <a:solidFill>
                <a:srgbClr val="DD2C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1-B8E8-4434-A8FD-EE782AF4D2A3}"/>
              </c:ext>
            </c:extLst>
          </c:dPt>
          <c:dPt>
            <c:idx val="11"/>
            <c:invertIfNegative val="0"/>
            <c:bubble3D val="0"/>
            <c:spPr>
              <a:solidFill>
                <a:srgbClr val="DD2C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3-B8E8-4434-A8FD-EE782AF4D2A3}"/>
              </c:ext>
            </c:extLst>
          </c:dPt>
          <c:dPt>
            <c:idx val="14"/>
            <c:invertIfNegative val="0"/>
            <c:bubble3D val="0"/>
            <c:spPr>
              <a:solidFill>
                <a:srgbClr val="DD2C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5-B8E8-4434-A8FD-EE782AF4D2A3}"/>
              </c:ext>
            </c:extLst>
          </c:dPt>
          <c:dPt>
            <c:idx val="16"/>
            <c:invertIfNegative val="0"/>
            <c:bubble3D val="0"/>
            <c:spPr>
              <a:solidFill>
                <a:srgbClr val="DD2C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7-B8E8-4434-A8FD-EE782AF4D2A3}"/>
              </c:ext>
            </c:extLst>
          </c:dPt>
          <c:dPt>
            <c:idx val="17"/>
            <c:invertIfNegative val="0"/>
            <c:bubble3D val="0"/>
            <c:spPr>
              <a:solidFill>
                <a:srgbClr val="DD2C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9-B8E8-4434-A8FD-EE782AF4D2A3}"/>
              </c:ext>
            </c:extLst>
          </c:dPt>
          <c:dPt>
            <c:idx val="23"/>
            <c:invertIfNegative val="0"/>
            <c:bubble3D val="0"/>
            <c:spPr>
              <a:solidFill>
                <a:srgbClr val="DD2C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B-B8E8-4434-A8FD-EE782AF4D2A3}"/>
              </c:ext>
            </c:extLst>
          </c:dPt>
          <c:dPt>
            <c:idx val="25"/>
            <c:invertIfNegative val="0"/>
            <c:bubble3D val="0"/>
            <c:spPr>
              <a:solidFill>
                <a:srgbClr val="DD2C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D-B8E8-4434-A8FD-EE782AF4D2A3}"/>
              </c:ext>
            </c:extLst>
          </c:dPt>
          <c:dPt>
            <c:idx val="26"/>
            <c:invertIfNegative val="0"/>
            <c:bubble3D val="0"/>
            <c:spPr>
              <a:solidFill>
                <a:srgbClr val="DD2C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F-B8E8-4434-A8FD-EE782AF4D2A3}"/>
              </c:ext>
            </c:extLst>
          </c:dPt>
          <c:dPt>
            <c:idx val="27"/>
            <c:invertIfNegative val="0"/>
            <c:bubble3D val="0"/>
            <c:spPr>
              <a:solidFill>
                <a:srgbClr val="DD2C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1-B8E8-4434-A8FD-EE782AF4D2A3}"/>
              </c:ext>
            </c:extLst>
          </c:dPt>
          <c:dPt>
            <c:idx val="28"/>
            <c:invertIfNegative val="0"/>
            <c:bubble3D val="0"/>
            <c:spPr>
              <a:solidFill>
                <a:srgbClr val="DD2C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3-B8E8-4434-A8FD-EE782AF4D2A3}"/>
              </c:ext>
            </c:extLst>
          </c:dPt>
          <c:dPt>
            <c:idx val="30"/>
            <c:invertIfNegative val="0"/>
            <c:bubble3D val="0"/>
            <c:spPr>
              <a:solidFill>
                <a:srgbClr val="DD2C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5-B8E8-4434-A8FD-EE782AF4D2A3}"/>
              </c:ext>
            </c:extLst>
          </c:dPt>
          <c:cat>
            <c:strRef>
              <c:f>'[Unemployed and inactive NEETs 2019.xlsx]Sheet2'!$A$2:$A$39</c:f>
              <c:strCache>
                <c:ptCount val="38"/>
                <c:pt idx="0">
                  <c:v>Iceland</c:v>
                </c:pt>
                <c:pt idx="1">
                  <c:v>Netherlands</c:v>
                </c:pt>
                <c:pt idx="2">
                  <c:v>Luxembourg</c:v>
                </c:pt>
                <c:pt idx="3">
                  <c:v>Switzerland</c:v>
                </c:pt>
                <c:pt idx="4">
                  <c:v>Switzerland</c:v>
                </c:pt>
                <c:pt idx="5">
                  <c:v>Norway</c:v>
                </c:pt>
                <c:pt idx="6">
                  <c:v>Sweden</c:v>
                </c:pt>
                <c:pt idx="7">
                  <c:v>Germany</c:v>
                </c:pt>
                <c:pt idx="8">
                  <c:v>Slovenia</c:v>
                </c:pt>
                <c:pt idx="9">
                  <c:v>Finland</c:v>
                </c:pt>
                <c:pt idx="10">
                  <c:v>Austria</c:v>
                </c:pt>
                <c:pt idx="11">
                  <c:v>Czech Republic</c:v>
                </c:pt>
                <c:pt idx="12">
                  <c:v>Canada</c:v>
                </c:pt>
                <c:pt idx="13">
                  <c:v>Australia</c:v>
                </c:pt>
                <c:pt idx="14">
                  <c:v>Estonia</c:v>
                </c:pt>
                <c:pt idx="15">
                  <c:v>Portugal</c:v>
                </c:pt>
                <c:pt idx="16">
                  <c:v>Lithuania</c:v>
                </c:pt>
                <c:pt idx="17">
                  <c:v>Latvia</c:v>
                </c:pt>
                <c:pt idx="18">
                  <c:v>Denmark</c:v>
                </c:pt>
                <c:pt idx="19">
                  <c:v>Ireland</c:v>
                </c:pt>
                <c:pt idx="20">
                  <c:v>United States</c:v>
                </c:pt>
                <c:pt idx="21">
                  <c:v>Belgium</c:v>
                </c:pt>
                <c:pt idx="22">
                  <c:v>United Kingdom</c:v>
                </c:pt>
                <c:pt idx="23">
                  <c:v>Poland</c:v>
                </c:pt>
                <c:pt idx="24">
                  <c:v>Israel</c:v>
                </c:pt>
                <c:pt idx="25">
                  <c:v>Hungary</c:v>
                </c:pt>
                <c:pt idx="26">
                  <c:v>Croatia</c:v>
                </c:pt>
                <c:pt idx="27">
                  <c:v>Slovak Republic</c:v>
                </c:pt>
                <c:pt idx="28">
                  <c:v>Bulgaria</c:v>
                </c:pt>
                <c:pt idx="29">
                  <c:v>France</c:v>
                </c:pt>
                <c:pt idx="30">
                  <c:v>Romania</c:v>
                </c:pt>
                <c:pt idx="31">
                  <c:v>Spain</c:v>
                </c:pt>
                <c:pt idx="32">
                  <c:v>Greece</c:v>
                </c:pt>
                <c:pt idx="33">
                  <c:v>Costa Rica</c:v>
                </c:pt>
                <c:pt idx="34">
                  <c:v>Mexico</c:v>
                </c:pt>
                <c:pt idx="35">
                  <c:v>Colombia</c:v>
                </c:pt>
                <c:pt idx="36">
                  <c:v>Italy</c:v>
                </c:pt>
                <c:pt idx="37">
                  <c:v>Turkey</c:v>
                </c:pt>
              </c:strCache>
            </c:strRef>
          </c:cat>
          <c:val>
            <c:numRef>
              <c:f>'[Unemployed and inactive NEETs 2019.xlsx]Sheet2'!$B$2:$B$39</c:f>
              <c:numCache>
                <c:formatCode>0.0</c:formatCode>
                <c:ptCount val="38"/>
                <c:pt idx="0">
                  <c:v>2.8264693272602219</c:v>
                </c:pt>
                <c:pt idx="1">
                  <c:v>4.9376418476947102</c:v>
                </c:pt>
                <c:pt idx="2">
                  <c:v>3.1066698697544868</c:v>
                </c:pt>
                <c:pt idx="3">
                  <c:v>4.0982771967862615</c:v>
                </c:pt>
                <c:pt idx="4">
                  <c:v>4.0982771967862615</c:v>
                </c:pt>
                <c:pt idx="5">
                  <c:v>5.5005518899473884</c:v>
                </c:pt>
                <c:pt idx="6">
                  <c:v>4.5271785269648301</c:v>
                </c:pt>
                <c:pt idx="7">
                  <c:v>5.7572766963178559</c:v>
                </c:pt>
                <c:pt idx="8">
                  <c:v>5.5168714932436282</c:v>
                </c:pt>
                <c:pt idx="9">
                  <c:v>6.6051853412137831</c:v>
                </c:pt>
                <c:pt idx="10">
                  <c:v>6.508148144403048</c:v>
                </c:pt>
                <c:pt idx="11">
                  <c:v>8.7606722645538575</c:v>
                </c:pt>
                <c:pt idx="12">
                  <c:v>6.3538189200709168</c:v>
                </c:pt>
                <c:pt idx="13" formatCode="General">
                  <c:v>6.8</c:v>
                </c:pt>
                <c:pt idx="14">
                  <c:v>7.57845301891399</c:v>
                </c:pt>
                <c:pt idx="15">
                  <c:v>5.2786858923454369</c:v>
                </c:pt>
                <c:pt idx="16">
                  <c:v>6.9264497116679937</c:v>
                </c:pt>
                <c:pt idx="17">
                  <c:v>6.5685623877533486</c:v>
                </c:pt>
                <c:pt idx="18">
                  <c:v>7.840292270240198</c:v>
                </c:pt>
                <c:pt idx="19">
                  <c:v>8.2271647872957718</c:v>
                </c:pt>
                <c:pt idx="20">
                  <c:v>9.2389441843120785</c:v>
                </c:pt>
                <c:pt idx="21">
                  <c:v>8.3233682526487378</c:v>
                </c:pt>
                <c:pt idx="22">
                  <c:v>8.2998352568918268</c:v>
                </c:pt>
                <c:pt idx="23">
                  <c:v>9.4247936524437517</c:v>
                </c:pt>
                <c:pt idx="24">
                  <c:v>10.6</c:v>
                </c:pt>
                <c:pt idx="25">
                  <c:v>10.272933797305445</c:v>
                </c:pt>
                <c:pt idx="26">
                  <c:v>8.0207732350115659</c:v>
                </c:pt>
                <c:pt idx="27">
                  <c:v>9.8362818413825668</c:v>
                </c:pt>
                <c:pt idx="28">
                  <c:v>13.078523530605574</c:v>
                </c:pt>
                <c:pt idx="29">
                  <c:v>8.6911453992037799</c:v>
                </c:pt>
                <c:pt idx="30">
                  <c:v>12.358008555997683</c:v>
                </c:pt>
                <c:pt idx="31">
                  <c:v>8.4323672454480718</c:v>
                </c:pt>
                <c:pt idx="32">
                  <c:v>6.9671612198723185</c:v>
                </c:pt>
                <c:pt idx="33">
                  <c:v>10.904736929510355</c:v>
                </c:pt>
                <c:pt idx="34">
                  <c:v>17.532482568100026</c:v>
                </c:pt>
                <c:pt idx="35">
                  <c:v>14.46980084793514</c:v>
                </c:pt>
                <c:pt idx="36">
                  <c:v>14.573093823230831</c:v>
                </c:pt>
                <c:pt idx="37">
                  <c:v>19.5</c:v>
                </c:pt>
              </c:numCache>
            </c:numRef>
          </c:val>
          <c:extLst>
            <c:ext xmlns:c16="http://schemas.microsoft.com/office/drawing/2014/chart" uri="{C3380CC4-5D6E-409C-BE32-E72D297353CC}">
              <c16:uniqueId val="{00000016-B8E8-4434-A8FD-EE782AF4D2A3}"/>
            </c:ext>
          </c:extLst>
        </c:ser>
        <c:ser>
          <c:idx val="1"/>
          <c:order val="1"/>
          <c:tx>
            <c:strRef>
              <c:f>'[Unemployed and inactive NEETs 2019.xlsx]Sheet2'!$C$1</c:f>
              <c:strCache>
                <c:ptCount val="1"/>
                <c:pt idx="0">
                  <c:v>NEET unemployed</c:v>
                </c:pt>
              </c:strCache>
            </c:strRef>
          </c:tx>
          <c:spPr>
            <a:solidFill>
              <a:srgbClr val="7FA8D9"/>
            </a:solidFill>
            <a:ln>
              <a:noFill/>
            </a:ln>
            <a:effectLst/>
            <a:extLst>
              <a:ext uri="{91240B29-F687-4F45-9708-019B960494DF}">
                <a14:hiddenLine xmlns:a14="http://schemas.microsoft.com/office/drawing/2010/main">
                  <a:noFill/>
                </a14:hiddenLine>
              </a:ext>
            </a:extLst>
          </c:spPr>
          <c:invertIfNegative val="0"/>
          <c:dPt>
            <c:idx val="8"/>
            <c:invertIfNegative val="0"/>
            <c:bubble3D val="0"/>
            <c:spPr>
              <a:solidFill>
                <a:srgbClr val="F79779"/>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8-B8E8-4434-A8FD-EE782AF4D2A3}"/>
              </c:ext>
            </c:extLst>
          </c:dPt>
          <c:dPt>
            <c:idx val="11"/>
            <c:invertIfNegative val="0"/>
            <c:bubble3D val="0"/>
            <c:spPr>
              <a:solidFill>
                <a:srgbClr val="F79779"/>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A-B8E8-4434-A8FD-EE782AF4D2A3}"/>
              </c:ext>
            </c:extLst>
          </c:dPt>
          <c:dPt>
            <c:idx val="14"/>
            <c:invertIfNegative val="0"/>
            <c:bubble3D val="0"/>
            <c:spPr>
              <a:solidFill>
                <a:srgbClr val="F79779"/>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C-B8E8-4434-A8FD-EE782AF4D2A3}"/>
              </c:ext>
            </c:extLst>
          </c:dPt>
          <c:dPt>
            <c:idx val="16"/>
            <c:invertIfNegative val="0"/>
            <c:bubble3D val="0"/>
            <c:spPr>
              <a:solidFill>
                <a:srgbClr val="F79779"/>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E-B8E8-4434-A8FD-EE782AF4D2A3}"/>
              </c:ext>
            </c:extLst>
          </c:dPt>
          <c:dPt>
            <c:idx val="17"/>
            <c:invertIfNegative val="0"/>
            <c:bubble3D val="0"/>
            <c:spPr>
              <a:solidFill>
                <a:srgbClr val="F79779"/>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0-B8E8-4434-A8FD-EE782AF4D2A3}"/>
              </c:ext>
            </c:extLst>
          </c:dPt>
          <c:dPt>
            <c:idx val="23"/>
            <c:invertIfNegative val="0"/>
            <c:bubble3D val="0"/>
            <c:spPr>
              <a:solidFill>
                <a:srgbClr val="F79779"/>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2-B8E8-4434-A8FD-EE782AF4D2A3}"/>
              </c:ext>
            </c:extLst>
          </c:dPt>
          <c:dPt>
            <c:idx val="25"/>
            <c:invertIfNegative val="0"/>
            <c:bubble3D val="0"/>
            <c:spPr>
              <a:solidFill>
                <a:srgbClr val="F79779"/>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4-B8E8-4434-A8FD-EE782AF4D2A3}"/>
              </c:ext>
            </c:extLst>
          </c:dPt>
          <c:dPt>
            <c:idx val="26"/>
            <c:invertIfNegative val="0"/>
            <c:bubble3D val="0"/>
            <c:spPr>
              <a:solidFill>
                <a:srgbClr val="F79779"/>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6-B8E8-4434-A8FD-EE782AF4D2A3}"/>
              </c:ext>
            </c:extLst>
          </c:dPt>
          <c:dPt>
            <c:idx val="27"/>
            <c:invertIfNegative val="0"/>
            <c:bubble3D val="0"/>
            <c:spPr>
              <a:solidFill>
                <a:srgbClr val="F79779"/>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8-B8E8-4434-A8FD-EE782AF4D2A3}"/>
              </c:ext>
            </c:extLst>
          </c:dPt>
          <c:dPt>
            <c:idx val="28"/>
            <c:invertIfNegative val="0"/>
            <c:bubble3D val="0"/>
            <c:spPr>
              <a:solidFill>
                <a:srgbClr val="F79779"/>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A-B8E8-4434-A8FD-EE782AF4D2A3}"/>
              </c:ext>
            </c:extLst>
          </c:dPt>
          <c:dPt>
            <c:idx val="30"/>
            <c:invertIfNegative val="0"/>
            <c:bubble3D val="0"/>
            <c:spPr>
              <a:solidFill>
                <a:srgbClr val="F79779"/>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C-B8E8-4434-A8FD-EE782AF4D2A3}"/>
              </c:ext>
            </c:extLst>
          </c:dPt>
          <c:cat>
            <c:strRef>
              <c:f>'[Unemployed and inactive NEETs 2019.xlsx]Sheet2'!$A$2:$A$39</c:f>
              <c:strCache>
                <c:ptCount val="38"/>
                <c:pt idx="0">
                  <c:v>Iceland</c:v>
                </c:pt>
                <c:pt idx="1">
                  <c:v>Netherlands</c:v>
                </c:pt>
                <c:pt idx="2">
                  <c:v>Luxembourg</c:v>
                </c:pt>
                <c:pt idx="3">
                  <c:v>Switzerland</c:v>
                </c:pt>
                <c:pt idx="4">
                  <c:v>Switzerland</c:v>
                </c:pt>
                <c:pt idx="5">
                  <c:v>Norway</c:v>
                </c:pt>
                <c:pt idx="6">
                  <c:v>Sweden</c:v>
                </c:pt>
                <c:pt idx="7">
                  <c:v>Germany</c:v>
                </c:pt>
                <c:pt idx="8">
                  <c:v>Slovenia</c:v>
                </c:pt>
                <c:pt idx="9">
                  <c:v>Finland</c:v>
                </c:pt>
                <c:pt idx="10">
                  <c:v>Austria</c:v>
                </c:pt>
                <c:pt idx="11">
                  <c:v>Czech Republic</c:v>
                </c:pt>
                <c:pt idx="12">
                  <c:v>Canada</c:v>
                </c:pt>
                <c:pt idx="13">
                  <c:v>Australia</c:v>
                </c:pt>
                <c:pt idx="14">
                  <c:v>Estonia</c:v>
                </c:pt>
                <c:pt idx="15">
                  <c:v>Portugal</c:v>
                </c:pt>
                <c:pt idx="16">
                  <c:v>Lithuania</c:v>
                </c:pt>
                <c:pt idx="17">
                  <c:v>Latvia</c:v>
                </c:pt>
                <c:pt idx="18">
                  <c:v>Denmark</c:v>
                </c:pt>
                <c:pt idx="19">
                  <c:v>Ireland</c:v>
                </c:pt>
                <c:pt idx="20">
                  <c:v>United States</c:v>
                </c:pt>
                <c:pt idx="21">
                  <c:v>Belgium</c:v>
                </c:pt>
                <c:pt idx="22">
                  <c:v>United Kingdom</c:v>
                </c:pt>
                <c:pt idx="23">
                  <c:v>Poland</c:v>
                </c:pt>
                <c:pt idx="24">
                  <c:v>Israel</c:v>
                </c:pt>
                <c:pt idx="25">
                  <c:v>Hungary</c:v>
                </c:pt>
                <c:pt idx="26">
                  <c:v>Croatia</c:v>
                </c:pt>
                <c:pt idx="27">
                  <c:v>Slovak Republic</c:v>
                </c:pt>
                <c:pt idx="28">
                  <c:v>Bulgaria</c:v>
                </c:pt>
                <c:pt idx="29">
                  <c:v>France</c:v>
                </c:pt>
                <c:pt idx="30">
                  <c:v>Romania</c:v>
                </c:pt>
                <c:pt idx="31">
                  <c:v>Spain</c:v>
                </c:pt>
                <c:pt idx="32">
                  <c:v>Greece</c:v>
                </c:pt>
                <c:pt idx="33">
                  <c:v>Costa Rica</c:v>
                </c:pt>
                <c:pt idx="34">
                  <c:v>Mexico</c:v>
                </c:pt>
                <c:pt idx="35">
                  <c:v>Colombia</c:v>
                </c:pt>
                <c:pt idx="36">
                  <c:v>Italy</c:v>
                </c:pt>
                <c:pt idx="37">
                  <c:v>Turkey</c:v>
                </c:pt>
              </c:strCache>
            </c:strRef>
          </c:cat>
          <c:val>
            <c:numRef>
              <c:f>'[Unemployed and inactive NEETs 2019.xlsx]Sheet2'!$C$2:$C$39</c:f>
              <c:numCache>
                <c:formatCode>0.0</c:formatCode>
                <c:ptCount val="38"/>
                <c:pt idx="0">
                  <c:v>3.4261499292003923</c:v>
                </c:pt>
                <c:pt idx="1">
                  <c:v>1.4808140439733146</c:v>
                </c:pt>
                <c:pt idx="2">
                  <c:v>3.8301965120785209</c:v>
                </c:pt>
                <c:pt idx="3">
                  <c:v>3.3380090404590343</c:v>
                </c:pt>
                <c:pt idx="4">
                  <c:v>3.3380090404590343</c:v>
                </c:pt>
                <c:pt idx="5">
                  <c:v>2.1394489282410909</c:v>
                </c:pt>
                <c:pt idx="6">
                  <c:v>3.3722883595209723</c:v>
                </c:pt>
                <c:pt idx="7">
                  <c:v>2.3160760989769882</c:v>
                </c:pt>
                <c:pt idx="8">
                  <c:v>3.8656411708764029</c:v>
                </c:pt>
                <c:pt idx="9">
                  <c:v>2.9925617540288956</c:v>
                </c:pt>
                <c:pt idx="10">
                  <c:v>3.6686636809578559</c:v>
                </c:pt>
                <c:pt idx="11">
                  <c:v>1.4522420989917773</c:v>
                </c:pt>
                <c:pt idx="12">
                  <c:v>3.9737477777400207</c:v>
                </c:pt>
                <c:pt idx="13" formatCode="General">
                  <c:v>3.6</c:v>
                </c:pt>
                <c:pt idx="14">
                  <c:v>2.9127548492485289</c:v>
                </c:pt>
                <c:pt idx="15">
                  <c:v>5.3122857330008619</c:v>
                </c:pt>
                <c:pt idx="16">
                  <c:v>4.169625328004809</c:v>
                </c:pt>
                <c:pt idx="17">
                  <c:v>5.0370294725989755</c:v>
                </c:pt>
                <c:pt idx="18">
                  <c:v>3.8966565974631675</c:v>
                </c:pt>
                <c:pt idx="19">
                  <c:v>3.9042794095217945</c:v>
                </c:pt>
                <c:pt idx="20">
                  <c:v>2.9285705825546207</c:v>
                </c:pt>
                <c:pt idx="21">
                  <c:v>3.8646092271194368</c:v>
                </c:pt>
                <c:pt idx="22">
                  <c:v>4.0521888952407599</c:v>
                </c:pt>
                <c:pt idx="23">
                  <c:v>3.0750865415563284</c:v>
                </c:pt>
                <c:pt idx="24">
                  <c:v>2.2999999999999998</c:v>
                </c:pt>
                <c:pt idx="25">
                  <c:v>3.543176108250067</c:v>
                </c:pt>
                <c:pt idx="26">
                  <c:v>6.4571458171186338</c:v>
                </c:pt>
                <c:pt idx="27">
                  <c:v>4.689221709501588</c:v>
                </c:pt>
                <c:pt idx="28">
                  <c:v>3.0183501766743372</c:v>
                </c:pt>
                <c:pt idx="29">
                  <c:v>7.6552128355734093</c:v>
                </c:pt>
                <c:pt idx="30">
                  <c:v>4.5509121420403575</c:v>
                </c:pt>
                <c:pt idx="31">
                  <c:v>9.4470997285753899</c:v>
                </c:pt>
                <c:pt idx="32">
                  <c:v>11.607751301098553</c:v>
                </c:pt>
                <c:pt idx="33">
                  <c:v>7.7441981920197884</c:v>
                </c:pt>
                <c:pt idx="34">
                  <c:v>2.7274004260240257</c:v>
                </c:pt>
                <c:pt idx="35">
                  <c:v>8.4159014433204895</c:v>
                </c:pt>
                <c:pt idx="36">
                  <c:v>8.5109012610291899</c:v>
                </c:pt>
                <c:pt idx="37">
                  <c:v>9.1999999999999993</c:v>
                </c:pt>
              </c:numCache>
            </c:numRef>
          </c:val>
          <c:extLst>
            <c:ext xmlns:c16="http://schemas.microsoft.com/office/drawing/2014/chart" uri="{C3380CC4-5D6E-409C-BE32-E72D297353CC}">
              <c16:uniqueId val="{0000002D-B8E8-4434-A8FD-EE782AF4D2A3}"/>
            </c:ext>
          </c:extLst>
        </c:ser>
        <c:dLbls>
          <c:showLegendKey val="0"/>
          <c:showVal val="0"/>
          <c:showCatName val="0"/>
          <c:showSerName val="0"/>
          <c:showPercent val="0"/>
          <c:showBubbleSize val="0"/>
        </c:dLbls>
        <c:gapWidth val="150"/>
        <c:overlap val="100"/>
        <c:axId val="423157760"/>
        <c:axId val="423159296"/>
      </c:barChart>
      <c:catAx>
        <c:axId val="423157760"/>
        <c:scaling>
          <c:orientation val="minMax"/>
        </c:scaling>
        <c:delete val="0"/>
        <c:axPos val="b"/>
        <c:majorGridlines>
          <c:spPr>
            <a:ln w="9525" cmpd="sng">
              <a:no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100" b="0" i="0">
                <a:solidFill>
                  <a:srgbClr val="000000"/>
                </a:solidFill>
                <a:latin typeface="Arial Narrow"/>
                <a:ea typeface="Arial Narrow"/>
                <a:cs typeface="Arial Narrow"/>
              </a:defRPr>
            </a:pPr>
            <a:endParaRPr lang="hu-HU"/>
          </a:p>
        </c:txPr>
        <c:crossAx val="423159296"/>
        <c:crosses val="autoZero"/>
        <c:auto val="1"/>
        <c:lblAlgn val="ctr"/>
        <c:lblOffset val="0"/>
        <c:tickLblSkip val="1"/>
        <c:noMultiLvlLbl val="0"/>
      </c:catAx>
      <c:valAx>
        <c:axId val="423159296"/>
        <c:scaling>
          <c:orientation val="minMax"/>
          <c:max val="30"/>
        </c:scaling>
        <c:delete val="0"/>
        <c:axPos val="l"/>
        <c:majorGridlines>
          <c:spPr>
            <a:ln w="9525" cmpd="sng">
              <a:solidFill>
                <a:sysClr val="window" lastClr="FFFFFF">
                  <a:lumMod val="75000"/>
                </a:sysClr>
              </a:solidFill>
              <a:prstDash val="solid"/>
            </a:ln>
          </c:spPr>
        </c:majorGridlines>
        <c:numFmt formatCode="General" sourceLinked="0"/>
        <c:majorTickMark val="in"/>
        <c:minorTickMark val="none"/>
        <c:tickLblPos val="nextTo"/>
        <c:spPr>
          <a:noFill/>
          <a:ln w="9525">
            <a:noFill/>
            <a:prstDash val="solid"/>
          </a:ln>
          <a:extLst>
            <a:ext uri="{909E8E84-426E-40DD-AFC4-6F175D3DCCD1}">
              <a14:hiddenFill xmlns:a14="http://schemas.microsoft.com/office/drawing/2010/main">
                <a:noFill/>
              </a14:hiddenFill>
            </a:ext>
          </a:extLst>
        </c:spPr>
        <c:txPr>
          <a:bodyPr rot="-60000000" vert="horz"/>
          <a:lstStyle/>
          <a:p>
            <a:pPr>
              <a:defRPr sz="1100" b="0" i="0">
                <a:solidFill>
                  <a:srgbClr val="000000"/>
                </a:solidFill>
                <a:latin typeface="Arial Narrow"/>
                <a:ea typeface="Arial Narrow"/>
                <a:cs typeface="Arial Narrow"/>
              </a:defRPr>
            </a:pPr>
            <a:endParaRPr lang="hu-HU"/>
          </a:p>
        </c:txPr>
        <c:crossAx val="423157760"/>
        <c:crosses val="autoZero"/>
        <c:crossBetween val="between"/>
      </c:valAx>
      <c:spPr>
        <a:noFill/>
        <a:ln>
          <a:noFill/>
        </a:ln>
        <a:effectLst/>
        <a:extLst>
          <a:ext uri="{91240B29-F687-4F45-9708-019B960494DF}">
            <a14:hiddenLine xmlns:a14="http://schemas.microsoft.com/office/drawing/2010/main">
              <a:noFill/>
            </a14:hiddenLine>
          </a:ext>
        </a:extLst>
      </c:spPr>
    </c:plotArea>
    <c:legend>
      <c:legendPos val="t"/>
      <c:legendEntry>
        <c:idx val="0"/>
        <c:txPr>
          <a:bodyPr/>
          <a:lstStyle/>
          <a:p>
            <a:pPr>
              <a:defRPr sz="1400" b="0" i="0">
                <a:solidFill>
                  <a:srgbClr val="000000"/>
                </a:solidFill>
                <a:latin typeface="Arial Narrow"/>
                <a:ea typeface="Arial Narrow"/>
                <a:cs typeface="Arial Narrow"/>
              </a:defRPr>
            </a:pPr>
            <a:endParaRPr lang="hu-HU"/>
          </a:p>
        </c:txPr>
      </c:legendEntry>
      <c:layout>
        <c:manualLayout>
          <c:xMode val="edge"/>
          <c:yMode val="edge"/>
          <c:x val="4.1301613461006498E-2"/>
          <c:y val="1.4606376833596276E-2"/>
          <c:w val="0.94327745810907415"/>
          <c:h val="5.4773913125986042E-2"/>
        </c:manualLayout>
      </c:layout>
      <c:overlay val="1"/>
      <c:spPr>
        <a:noFill/>
        <a:ln>
          <a:noFill/>
        </a:ln>
        <a:effectLst/>
        <a:extLst>
          <a:ext uri="{91240B29-F687-4F45-9708-019B960494DF}">
            <a14:hiddenLine xmlns:a14="http://schemas.microsoft.com/office/drawing/2010/main">
              <a:noFill/>
            </a14:hiddenLine>
          </a:ext>
        </a:extLst>
      </c:spPr>
      <c:txPr>
        <a:bodyPr/>
        <a:lstStyle/>
        <a:p>
          <a:pPr>
            <a:defRPr sz="1600" b="0" i="0">
              <a:solidFill>
                <a:srgbClr val="000000"/>
              </a:solidFill>
              <a:latin typeface="Arial Narrow"/>
              <a:ea typeface="Arial Narrow"/>
              <a:cs typeface="Arial Narrow"/>
            </a:defRPr>
          </a:pPr>
          <a:endParaRPr lang="hu-HU"/>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spc="0" baseline="0">
                <a:solidFill>
                  <a:srgbClr val="000000"/>
                </a:solidFill>
                <a:latin typeface="Arial Narrow" panose="020B0606020202030204" pitchFamily="34" charset="0"/>
                <a:ea typeface="+mn-ea"/>
                <a:cs typeface="+mn-cs"/>
              </a:defRPr>
            </a:pPr>
            <a:r>
              <a:rPr lang="en-GB" sz="1800" b="1" i="0" baseline="0" dirty="0">
                <a:solidFill>
                  <a:srgbClr val="0B006A"/>
                </a:solidFill>
                <a:effectLst/>
              </a:rPr>
              <a:t>Change in the 15-24 year old unemployment rate (p.p.)</a:t>
            </a:r>
            <a:endParaRPr lang="en-GB" sz="800" dirty="0">
              <a:solidFill>
                <a:srgbClr val="0B006A"/>
              </a:solidFill>
              <a:effectLst/>
            </a:endParaRPr>
          </a:p>
        </c:rich>
      </c:tx>
      <c:layout>
        <c:manualLayout>
          <c:xMode val="edge"/>
          <c:yMode val="edge"/>
          <c:x val="0.15427503679440463"/>
          <c:y val="4.4145345093378465E-3"/>
        </c:manualLayout>
      </c:layout>
      <c:overlay val="0"/>
      <c:spPr>
        <a:noFill/>
        <a:ln>
          <a:noFill/>
        </a:ln>
        <a:effectLst/>
      </c:spPr>
      <c:txPr>
        <a:bodyPr rot="0" spcFirstLastPara="1" vertOverflow="ellipsis" vert="horz" wrap="square" anchor="ctr" anchorCtr="1"/>
        <a:lstStyle/>
        <a:p>
          <a:pPr>
            <a:defRPr sz="800" b="1" i="0" u="none" strike="noStrike" kern="1200" spc="0" baseline="0">
              <a:solidFill>
                <a:srgbClr val="000000"/>
              </a:solidFill>
              <a:latin typeface="Arial Narrow" panose="020B0606020202030204" pitchFamily="34" charset="0"/>
              <a:ea typeface="+mn-ea"/>
              <a:cs typeface="+mn-cs"/>
            </a:defRPr>
          </a:pPr>
          <a:endParaRPr lang="hu-HU"/>
        </a:p>
      </c:txPr>
    </c:title>
    <c:autoTitleDeleted val="0"/>
    <c:plotArea>
      <c:layout>
        <c:manualLayout>
          <c:xMode val="edge"/>
          <c:yMode val="edge"/>
          <c:x val="8.7445796086387494E-3"/>
          <c:y val="0.22175069447509599"/>
          <c:w val="0.98906927548920154"/>
          <c:h val="0.76828890400308014"/>
        </c:manualLayout>
      </c:layout>
      <c:barChart>
        <c:barDir val="bar"/>
        <c:grouping val="clustered"/>
        <c:varyColors val="0"/>
        <c:ser>
          <c:idx val="0"/>
          <c:order val="0"/>
          <c:tx>
            <c:strRef>
              <c:f>'[Additional figures Budapest presentation.xlsx]Unemployment development 1524'!$O$1</c:f>
              <c:strCache>
                <c:ptCount val="1"/>
                <c:pt idx="0">
                  <c:v>Q4-2019 to Q2-2020</c:v>
                </c:pt>
              </c:strCache>
            </c:strRef>
          </c:tx>
          <c:spPr>
            <a:solidFill>
              <a:srgbClr val="002F6C"/>
            </a:solidFill>
            <a:ln>
              <a:noFill/>
            </a:ln>
            <a:effectLst/>
            <a:extLst>
              <a:ext uri="{91240B29-F687-4F45-9708-019B960494DF}">
                <a14:hiddenLine xmlns:a14="http://schemas.microsoft.com/office/drawing/2010/main">
                  <a:noFill/>
                </a14:hiddenLine>
              </a:ext>
            </a:extLst>
          </c:spPr>
          <c:invertIfNegative val="0"/>
          <c:cat>
            <c:strRef>
              <c:f>'[Additional figures Budapest presentation.xlsx]Unemployment development 1524'!$A$2:$A$41</c:f>
              <c:strCache>
                <c:ptCount val="10"/>
                <c:pt idx="0">
                  <c:v>Czech Republic</c:v>
                </c:pt>
                <c:pt idx="1">
                  <c:v>Estonia</c:v>
                </c:pt>
                <c:pt idx="2">
                  <c:v>Hungary</c:v>
                </c:pt>
                <c:pt idx="3">
                  <c:v>Latvia</c:v>
                </c:pt>
                <c:pt idx="4">
                  <c:v>Lithuania</c:v>
                </c:pt>
                <c:pt idx="5">
                  <c:v>Poland</c:v>
                </c:pt>
                <c:pt idx="6">
                  <c:v>Slovak Republic</c:v>
                </c:pt>
                <c:pt idx="7">
                  <c:v>Slovenia</c:v>
                </c:pt>
                <c:pt idx="8">
                  <c:v>EU-27</c:v>
                </c:pt>
                <c:pt idx="9">
                  <c:v>OECD</c:v>
                </c:pt>
              </c:strCache>
            </c:strRef>
          </c:cat>
          <c:val>
            <c:numRef>
              <c:f>'[Additional figures Budapest presentation.xlsx]Unemployment development 1524'!$O$2:$O$41</c:f>
              <c:numCache>
                <c:formatCode>#,##0.0</c:formatCode>
                <c:ptCount val="10"/>
                <c:pt idx="0">
                  <c:v>2.2369510000000004</c:v>
                </c:pt>
                <c:pt idx="1">
                  <c:v>8.5420169999999995</c:v>
                </c:pt>
                <c:pt idx="2">
                  <c:v>1.9660100000000007</c:v>
                </c:pt>
                <c:pt idx="3">
                  <c:v>7.9110079999999989</c:v>
                </c:pt>
                <c:pt idx="4">
                  <c:v>6.7855800000000013</c:v>
                </c:pt>
                <c:pt idx="5">
                  <c:v>1.7612079999999999</c:v>
                </c:pt>
                <c:pt idx="6">
                  <c:v>3.8248599999999975</c:v>
                </c:pt>
                <c:pt idx="7">
                  <c:v>8.2843199999999992</c:v>
                </c:pt>
                <c:pt idx="8">
                  <c:v>1.9075999999999986</c:v>
                </c:pt>
                <c:pt idx="9">
                  <c:v>6.6916799999999999</c:v>
                </c:pt>
              </c:numCache>
            </c:numRef>
          </c:val>
          <c:extLst>
            <c:ext xmlns:c16="http://schemas.microsoft.com/office/drawing/2014/chart" uri="{C3380CC4-5D6E-409C-BE32-E72D297353CC}">
              <c16:uniqueId val="{00000000-7016-4A10-918F-950C41EABDF0}"/>
            </c:ext>
          </c:extLst>
        </c:ser>
        <c:ser>
          <c:idx val="1"/>
          <c:order val="1"/>
          <c:tx>
            <c:strRef>
              <c:f>'[Additional figures Budapest presentation.xlsx]Unemployment development 1524'!$P$1</c:f>
              <c:strCache>
                <c:ptCount val="1"/>
                <c:pt idx="0">
                  <c:v>Q4-2019 to Q4-2021</c:v>
                </c:pt>
              </c:strCache>
            </c:strRef>
          </c:tx>
          <c:spPr>
            <a:solidFill>
              <a:srgbClr val="7FA8D9"/>
            </a:solidFill>
            <a:ln>
              <a:noFill/>
            </a:ln>
            <a:effectLst/>
            <a:extLst>
              <a:ext uri="{91240B29-F687-4F45-9708-019B960494DF}">
                <a14:hiddenLine xmlns:a14="http://schemas.microsoft.com/office/drawing/2010/main">
                  <a:noFill/>
                </a14:hiddenLine>
              </a:ext>
            </a:extLst>
          </c:spPr>
          <c:invertIfNegative val="0"/>
          <c:cat>
            <c:strRef>
              <c:f>'[Additional figures Budapest presentation.xlsx]Unemployment development 1524'!$A$2:$A$41</c:f>
              <c:strCache>
                <c:ptCount val="10"/>
                <c:pt idx="0">
                  <c:v>Czech Republic</c:v>
                </c:pt>
                <c:pt idx="1">
                  <c:v>Estonia</c:v>
                </c:pt>
                <c:pt idx="2">
                  <c:v>Hungary</c:v>
                </c:pt>
                <c:pt idx="3">
                  <c:v>Latvia</c:v>
                </c:pt>
                <c:pt idx="4">
                  <c:v>Lithuania</c:v>
                </c:pt>
                <c:pt idx="5">
                  <c:v>Poland</c:v>
                </c:pt>
                <c:pt idx="6">
                  <c:v>Slovak Republic</c:v>
                </c:pt>
                <c:pt idx="7">
                  <c:v>Slovenia</c:v>
                </c:pt>
                <c:pt idx="8">
                  <c:v>EU-27</c:v>
                </c:pt>
                <c:pt idx="9">
                  <c:v>OECD</c:v>
                </c:pt>
              </c:strCache>
            </c:strRef>
          </c:cat>
          <c:val>
            <c:numRef>
              <c:f>'[Additional figures Budapest presentation.xlsx]Unemployment development 1524'!$P$2:$P$41</c:f>
              <c:numCache>
                <c:formatCode>#,##0.0</c:formatCode>
                <c:ptCount val="10"/>
                <c:pt idx="0">
                  <c:v>1.6571440000000006</c:v>
                </c:pt>
                <c:pt idx="1">
                  <c:v>7.6467970000000012</c:v>
                </c:pt>
                <c:pt idx="2">
                  <c:v>0.72039000000000009</c:v>
                </c:pt>
                <c:pt idx="3">
                  <c:v>1.7482279999999992</c:v>
                </c:pt>
                <c:pt idx="4">
                  <c:v>-3.1304999999999996</c:v>
                </c:pt>
                <c:pt idx="5">
                  <c:v>1.5701309999999999</c:v>
                </c:pt>
                <c:pt idx="6">
                  <c:v>1.2487299999999983</c:v>
                </c:pt>
                <c:pt idx="7">
                  <c:v>2.1027579999999997</c:v>
                </c:pt>
                <c:pt idx="8">
                  <c:v>-0.50070999999999977</c:v>
                </c:pt>
                <c:pt idx="9">
                  <c:v>-0.29068999999999967</c:v>
                </c:pt>
              </c:numCache>
            </c:numRef>
          </c:val>
          <c:extLst>
            <c:ext xmlns:c16="http://schemas.microsoft.com/office/drawing/2014/chart" uri="{C3380CC4-5D6E-409C-BE32-E72D297353CC}">
              <c16:uniqueId val="{00000001-7016-4A10-918F-950C41EABDF0}"/>
            </c:ext>
          </c:extLst>
        </c:ser>
        <c:dLbls>
          <c:showLegendKey val="0"/>
          <c:showVal val="0"/>
          <c:showCatName val="0"/>
          <c:showSerName val="0"/>
          <c:showPercent val="0"/>
          <c:showBubbleSize val="0"/>
        </c:dLbls>
        <c:gapWidth val="182"/>
        <c:axId val="510365632"/>
        <c:axId val="510364648"/>
      </c:barChart>
      <c:catAx>
        <c:axId val="510365632"/>
        <c:scaling>
          <c:orientation val="minMax"/>
        </c:scaling>
        <c:delete val="0"/>
        <c:axPos val="l"/>
        <c:majorGridlines>
          <c:spPr>
            <a:ln w="952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200" b="0" i="0" u="none" strike="noStrike" kern="1200" baseline="0">
                <a:solidFill>
                  <a:srgbClr val="000000"/>
                </a:solidFill>
                <a:latin typeface="Arial Narrow"/>
                <a:ea typeface="Arial Narrow"/>
                <a:cs typeface="Arial Narrow"/>
              </a:defRPr>
            </a:pPr>
            <a:endParaRPr lang="hu-HU"/>
          </a:p>
        </c:txPr>
        <c:crossAx val="510364648"/>
        <c:crosses val="autoZero"/>
        <c:auto val="1"/>
        <c:lblAlgn val="ctr"/>
        <c:lblOffset val="0"/>
        <c:tickLblSkip val="1"/>
        <c:noMultiLvlLbl val="0"/>
      </c:catAx>
      <c:valAx>
        <c:axId val="510364648"/>
        <c:scaling>
          <c:orientation val="minMax"/>
        </c:scaling>
        <c:delete val="0"/>
        <c:axPos val="b"/>
        <c:majorGridlines>
          <c:spPr>
            <a:ln w="9525" cap="flat" cmpd="sng" algn="ctr">
              <a:solidFill>
                <a:srgbClr val="FFFFFF"/>
              </a:solidFill>
              <a:prstDash val="solid"/>
              <a:round/>
            </a:ln>
            <a:effectLst/>
          </c:spPr>
        </c:majorGridlines>
        <c:numFmt formatCode="#,##0"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100" b="0" i="0" u="none" strike="noStrike" kern="1200" baseline="0">
                <a:solidFill>
                  <a:srgbClr val="000000"/>
                </a:solidFill>
                <a:latin typeface="Arial Narrow"/>
                <a:ea typeface="Arial Narrow"/>
                <a:cs typeface="Arial Narrow"/>
              </a:defRPr>
            </a:pPr>
            <a:endParaRPr lang="hu-HU"/>
          </a:p>
        </c:txPr>
        <c:crossAx val="510365632"/>
        <c:crosses val="autoZero"/>
        <c:crossBetween val="between"/>
      </c:valAx>
      <c:spPr>
        <a:no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0.11617757596426223"/>
          <c:y val="0.11501647453095876"/>
          <c:w val="0.85543540174199595"/>
          <c:h val="7.4703011413679007E-2"/>
        </c:manualLayout>
      </c:layout>
      <c:overlay val="1"/>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200" b="0" i="0" u="none" strike="noStrike" kern="1200" baseline="0">
              <a:solidFill>
                <a:srgbClr val="000000"/>
              </a:solidFill>
              <a:latin typeface="Arial Narrow"/>
              <a:ea typeface="Arial Narrow"/>
              <a:cs typeface="Arial Narrow"/>
            </a:defRPr>
          </a:pPr>
          <a:endParaRPr lang="hu-HU"/>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hu-H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4F81BD"/>
            </a:solidFill>
            <a:ln w="6350" cmpd="sng">
              <a:solidFill>
                <a:srgbClr val="000000"/>
              </a:solidFill>
              <a:round/>
            </a:ln>
            <a:effectLst/>
          </c:spPr>
          <c:invertIfNegative val="0"/>
          <c:cat>
            <c:strRef>
              <c:f>'[Additional figures Budapest presentation.xlsx]Policy response 2021'!$A$1:$F$1</c:f>
              <c:strCache>
                <c:ptCount val="6"/>
                <c:pt idx="0">
                  <c:v>Youth strategies to guide cross‑sectoral policies</c:v>
                </c:pt>
                <c:pt idx="1">
                  <c:v>Emergency youth income support measures</c:v>
                </c:pt>
                <c:pt idx="2">
                  <c:v>Hiring subsidies to promote youth employment</c:v>
                </c:pt>
                <c:pt idx="3">
                  <c:v>Supporting work‑based learning opportunities</c:v>
                </c:pt>
                <c:pt idx="4">
                  <c:v>Strengthening employment services for young people</c:v>
                </c:pt>
                <c:pt idx="5">
                  <c:v>Expanding mental health services and supports for young people</c:v>
                </c:pt>
              </c:strCache>
            </c:strRef>
          </c:cat>
          <c:val>
            <c:numRef>
              <c:f>'[Additional figures Budapest presentation.xlsx]Policy response 2021'!$A$2:$F$2</c:f>
              <c:numCache>
                <c:formatCode>General</c:formatCode>
                <c:ptCount val="6"/>
                <c:pt idx="0">
                  <c:v>22</c:v>
                </c:pt>
                <c:pt idx="1">
                  <c:v>23</c:v>
                </c:pt>
                <c:pt idx="2">
                  <c:v>23</c:v>
                </c:pt>
                <c:pt idx="3">
                  <c:v>30</c:v>
                </c:pt>
                <c:pt idx="4">
                  <c:v>20</c:v>
                </c:pt>
                <c:pt idx="5">
                  <c:v>19</c:v>
                </c:pt>
              </c:numCache>
            </c:numRef>
          </c:val>
          <c:extLst>
            <c:ext xmlns:c16="http://schemas.microsoft.com/office/drawing/2014/chart" uri="{C3380CC4-5D6E-409C-BE32-E72D297353CC}">
              <c16:uniqueId val="{00000000-61F3-47BF-A929-3B08F01CB734}"/>
            </c:ext>
          </c:extLst>
        </c:ser>
        <c:dLbls>
          <c:showLegendKey val="0"/>
          <c:showVal val="0"/>
          <c:showCatName val="0"/>
          <c:showSerName val="0"/>
          <c:showPercent val="0"/>
          <c:showBubbleSize val="0"/>
        </c:dLbls>
        <c:gapWidth val="150"/>
        <c:axId val="436702208"/>
        <c:axId val="436706304"/>
      </c:barChart>
      <c:catAx>
        <c:axId val="436702208"/>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600" b="0" i="0" u="none" strike="noStrike" baseline="0">
                <a:solidFill>
                  <a:srgbClr val="000000"/>
                </a:solidFill>
                <a:latin typeface="Arial Narrow"/>
                <a:ea typeface="Arial Narrow"/>
                <a:cs typeface="Arial Narrow"/>
              </a:defRPr>
            </a:pPr>
            <a:endParaRPr lang="hu-HU"/>
          </a:p>
        </c:txPr>
        <c:crossAx val="436706304"/>
        <c:crosses val="autoZero"/>
        <c:auto val="1"/>
        <c:lblAlgn val="ctr"/>
        <c:lblOffset val="0"/>
        <c:tickLblSkip val="1"/>
        <c:noMultiLvlLbl val="0"/>
      </c:catAx>
      <c:valAx>
        <c:axId val="436706304"/>
        <c:scaling>
          <c:orientation val="minMax"/>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600" b="0" i="0" u="none" strike="noStrike" baseline="0">
                <a:solidFill>
                  <a:srgbClr val="000000"/>
                </a:solidFill>
                <a:latin typeface="Arial Narrow"/>
                <a:ea typeface="Arial Narrow"/>
                <a:cs typeface="Arial Narrow"/>
              </a:defRPr>
            </a:pPr>
            <a:endParaRPr lang="hu-HU"/>
          </a:p>
        </c:txPr>
        <c:crossAx val="436702208"/>
        <c:crosses val="autoZero"/>
        <c:crossBetween val="between"/>
      </c:valAx>
      <c:spPr>
        <a:noFill/>
        <a:ln w="9525">
          <a:no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000" b="0" i="0" u="none" strike="noStrike" baseline="0">
          <a:solidFill>
            <a:srgbClr val="000000"/>
          </a:solidFill>
          <a:latin typeface="Calibri"/>
          <a:ea typeface="Calibri"/>
          <a:cs typeface="Calibri"/>
        </a:defRPr>
      </a:pPr>
      <a:endParaRPr lang="hu-HU"/>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0.8894</cdr:y>
    </cdr:from>
    <cdr:to>
      <cdr:x>1</cdr:x>
      <cdr:y>1</cdr:y>
    </cdr:to>
    <cdr:sp macro="" textlink="">
      <cdr:nvSpPr>
        <cdr:cNvPr id="2" name="TextBox 1"/>
        <cdr:cNvSpPr txBox="1"/>
      </cdr:nvSpPr>
      <cdr:spPr>
        <a:xfrm xmlns:a="http://schemas.openxmlformats.org/drawingml/2006/main">
          <a:off x="0" y="4304366"/>
          <a:ext cx="7156649" cy="5352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a:latin typeface="Arial Narrow" panose="020B0606020202030204" pitchFamily="34" charset="0"/>
            </a:rPr>
            <a:t>Note: aggregated</a:t>
          </a:r>
          <a:r>
            <a:rPr lang="en-GB" sz="1400" baseline="0" dirty="0">
              <a:latin typeface="Arial Narrow" panose="020B0606020202030204" pitchFamily="34" charset="0"/>
            </a:rPr>
            <a:t> sum of youth unemployment in 37 OECD countries (excluding Israel). Not seasonally adjusted.</a:t>
          </a:r>
        </a:p>
        <a:p xmlns:a="http://schemas.openxmlformats.org/drawingml/2006/main">
          <a:r>
            <a:rPr lang="en-GB" sz="1400" dirty="0">
              <a:latin typeface="Arial Narrow" panose="020B0606020202030204" pitchFamily="34" charset="0"/>
            </a:rPr>
            <a:t>Source: European and National Labour Force Surveys.</a:t>
          </a:r>
        </a:p>
      </cdr:txBody>
    </cdr:sp>
  </cdr:relSizeAnchor>
</c:userShapes>
</file>

<file path=ppt/drawings/drawing2.xml><?xml version="1.0" encoding="utf-8"?>
<c:userShapes xmlns:c="http://schemas.openxmlformats.org/drawingml/2006/chart">
  <cdr:relSizeAnchor xmlns:cdr="http://schemas.openxmlformats.org/drawingml/2006/chartDrawing">
    <cdr:from>
      <cdr:x>0.06663</cdr:x>
      <cdr:y>0.13137</cdr:y>
    </cdr:from>
    <cdr:to>
      <cdr:x>0.17765</cdr:x>
      <cdr:y>0.2176</cdr:y>
    </cdr:to>
    <cdr:sp macro="" textlink="">
      <cdr:nvSpPr>
        <cdr:cNvPr id="2" name="TextBox 1"/>
        <cdr:cNvSpPr txBox="1"/>
      </cdr:nvSpPr>
      <cdr:spPr>
        <a:xfrm xmlns:a="http://schemas.openxmlformats.org/drawingml/2006/main">
          <a:off x="252399" y="472922"/>
          <a:ext cx="420486" cy="3104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dirty="0">
              <a:latin typeface="Arial Narrow" panose="020B0606020202030204" pitchFamily="34" charset="0"/>
            </a:rPr>
            <a:t>%</a:t>
          </a:r>
          <a:endParaRPr lang="en-GB" sz="1100" dirty="0">
            <a:latin typeface="Arial Narrow" panose="020B0606020202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0.01294</cdr:x>
      <cdr:y>0.04778</cdr:y>
    </cdr:from>
    <cdr:to>
      <cdr:x>1</cdr:x>
      <cdr:y>0.12305</cdr:y>
    </cdr:to>
    <cdr:sp macro="" textlink="">
      <cdr:nvSpPr>
        <cdr:cNvPr id="2" name="Rectangle 1"/>
        <cdr:cNvSpPr>
          <a:spLocks xmlns:a="http://schemas.openxmlformats.org/drawingml/2006/main" noChangeArrowheads="1"/>
        </cdr:cNvSpPr>
      </cdr:nvSpPr>
      <cdr:spPr bwMode="auto">
        <a:xfrm xmlns:a="http://schemas.openxmlformats.org/drawingml/2006/main">
          <a:off x="55881" y="204622"/>
          <a:ext cx="4262620" cy="32236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horz" wrap="square" lIns="91440" tIns="45720" rIns="91440" bIns="45720" numCol="1" anchor="ctr"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lgn="ctr" eaLnBrk="0" fontAlgn="base" hangingPunct="0">
            <a:spcBef>
              <a:spcPct val="0"/>
            </a:spcBef>
            <a:spcAft>
              <a:spcPct val="0"/>
            </a:spcAft>
            <a:defRPr/>
          </a:pPr>
          <a:r>
            <a:rPr lang="en-US" altLang="en-US" sz="1400" b="1" dirty="0">
              <a:solidFill>
                <a:srgbClr val="0B006A"/>
              </a:solidFill>
              <a:latin typeface="Arial Narrow" panose="020B0606020202030204" pitchFamily="34" charset="0"/>
            </a:rPr>
            <a:t>Youth (15-24 year olds) employment rate</a:t>
          </a:r>
          <a:endParaRPr lang="en-GB" altLang="en-US" sz="1400" b="1" dirty="0">
            <a:solidFill>
              <a:srgbClr val="0B006A"/>
            </a:solidFill>
            <a:latin typeface="Arial Narrow" panose="020B0606020202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0.0524</cdr:y>
    </cdr:from>
    <cdr:to>
      <cdr:x>1</cdr:x>
      <cdr:y>0.12849</cdr:y>
    </cdr:to>
    <cdr:sp macro="" textlink="">
      <cdr:nvSpPr>
        <cdr:cNvPr id="2" name="Rectangle 1"/>
        <cdr:cNvSpPr>
          <a:spLocks xmlns:a="http://schemas.openxmlformats.org/drawingml/2006/main" noChangeArrowheads="1"/>
        </cdr:cNvSpPr>
      </cdr:nvSpPr>
      <cdr:spPr bwMode="auto">
        <a:xfrm xmlns:a="http://schemas.openxmlformats.org/drawingml/2006/main">
          <a:off x="0" y="211998"/>
          <a:ext cx="4282733"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horz" wrap="square" lIns="91440" tIns="45720" rIns="91440" bIns="45720" numCol="1" anchor="ctr" anchorCtr="0" compatLnSpc="1">
          <a:prstTxWarp prst="textNoShape">
            <a:avLst/>
          </a:prstTxWarp>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B006A"/>
              </a:solidFill>
              <a:effectLst/>
              <a:uLnTx/>
              <a:uFillTx/>
              <a:latin typeface="Arial Narrow" panose="020B0606020202030204" pitchFamily="34" charset="0"/>
            </a:rPr>
            <a:t>Youth (15-24</a:t>
          </a:r>
          <a:r>
            <a:rPr kumimoji="0" lang="en-US" altLang="en-US" sz="1400" b="1" i="0" u="none" strike="noStrike" kern="0" cap="none" spc="0" normalizeH="0" noProof="0" dirty="0">
              <a:ln>
                <a:noFill/>
              </a:ln>
              <a:solidFill>
                <a:srgbClr val="0B006A"/>
              </a:solidFill>
              <a:effectLst/>
              <a:uLnTx/>
              <a:uFillTx/>
              <a:latin typeface="Arial Narrow" panose="020B0606020202030204" pitchFamily="34" charset="0"/>
            </a:rPr>
            <a:t> year olds)</a:t>
          </a:r>
          <a:r>
            <a:rPr kumimoji="0" lang="en-US" altLang="en-US" sz="1400" b="1" i="0" u="none" strike="noStrike" kern="0" cap="none" spc="0" normalizeH="0" baseline="0" noProof="0" dirty="0">
              <a:ln>
                <a:noFill/>
              </a:ln>
              <a:solidFill>
                <a:srgbClr val="0B006A"/>
              </a:solidFill>
              <a:effectLst/>
              <a:uLnTx/>
              <a:uFillTx/>
              <a:latin typeface="Arial Narrow" panose="020B0606020202030204" pitchFamily="34" charset="0"/>
            </a:rPr>
            <a:t> unemployment rate</a:t>
          </a:r>
          <a:endParaRPr kumimoji="0" lang="en-GB" altLang="en-US" sz="1400" b="1" i="0" u="none" strike="noStrike" kern="0" cap="none" spc="0" normalizeH="0" baseline="0" noProof="0" dirty="0">
            <a:ln>
              <a:noFill/>
            </a:ln>
            <a:solidFill>
              <a:srgbClr val="0B006A"/>
            </a:solidFill>
            <a:effectLst/>
            <a:uLnTx/>
            <a:uFillTx/>
            <a:latin typeface="Arial Narrow" panose="020B0606020202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0.26164</cdr:x>
      <cdr:y>0.0312</cdr:y>
    </cdr:from>
    <cdr:to>
      <cdr:x>0.28643</cdr:x>
      <cdr:y>0.0519</cdr:y>
    </cdr:to>
    <cdr:sp macro="" textlink="">
      <cdr:nvSpPr>
        <cdr:cNvPr id="15" name="xlamShapesMarker"/>
        <cdr:cNvSpPr/>
      </cdr:nvSpPr>
      <cdr:spPr>
        <a:xfrm xmlns:a="http://schemas.openxmlformats.org/drawingml/2006/main">
          <a:off x="1519934" y="108520"/>
          <a:ext cx="144000" cy="72000"/>
        </a:xfrm>
        <a:prstGeom xmlns:a="http://schemas.openxmlformats.org/drawingml/2006/main" prst="rect">
          <a:avLst/>
        </a:prstGeom>
        <a:solidFill xmlns:a="http://schemas.openxmlformats.org/drawingml/2006/main">
          <a:srgbClr val="002F6C"/>
        </a:solidFill>
        <a:ln xmlns:a="http://schemas.openxmlformats.org/drawingml/2006/main" w="3175"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3175"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0.6008</cdr:x>
      <cdr:y>0.0312</cdr:y>
    </cdr:from>
    <cdr:to>
      <cdr:x>0.62559</cdr:x>
      <cdr:y>0.0519</cdr:y>
    </cdr:to>
    <cdr:sp macro="" textlink="">
      <cdr:nvSpPr>
        <cdr:cNvPr id="17" name="xlamShapesMarker"/>
        <cdr:cNvSpPr/>
      </cdr:nvSpPr>
      <cdr:spPr>
        <a:xfrm xmlns:a="http://schemas.openxmlformats.org/drawingml/2006/main">
          <a:off x="3490235" y="108520"/>
          <a:ext cx="144000" cy="72000"/>
        </a:xfrm>
        <a:prstGeom xmlns:a="http://schemas.openxmlformats.org/drawingml/2006/main" prst="rect">
          <a:avLst/>
        </a:prstGeom>
        <a:solidFill xmlns:a="http://schemas.openxmlformats.org/drawingml/2006/main">
          <a:srgbClr val="7FA8D9"/>
        </a:solidFill>
        <a:ln xmlns:a="http://schemas.openxmlformats.org/drawingml/2006/main" w="3175"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3175" cap="flat" cmpd="sng" algn="ctr">
              <a:solidFill>
                <a:schemeClr val="accent1">
                  <a:shade val="50000"/>
                </a:schemeClr>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0.06345</cdr:x>
      <cdr:y>0.02099</cdr:y>
    </cdr:from>
    <cdr:to>
      <cdr:x>1</cdr:x>
      <cdr:y>0.10649</cdr:y>
    </cdr:to>
    <cdr:sp macro="" textlink="">
      <cdr:nvSpPr>
        <cdr:cNvPr id="2" name="Rectangle 1"/>
        <cdr:cNvSpPr>
          <a:spLocks xmlns:a="http://schemas.openxmlformats.org/drawingml/2006/main" noChangeArrowheads="1"/>
        </cdr:cNvSpPr>
      </cdr:nvSpPr>
      <cdr:spPr bwMode="auto">
        <a:xfrm xmlns:a="http://schemas.openxmlformats.org/drawingml/2006/main">
          <a:off x="730846" y="90671"/>
          <a:ext cx="10788053" cy="36933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horz" wrap="square" lIns="91440" tIns="45720" rIns="91440" bIns="45720" numCol="1" anchor="ctr" anchorCtr="0" compatLnSpc="1">
          <a:prstTxWarp prst="textNoShape">
            <a:avLst/>
          </a:prstTxWarp>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b="1" i="0" u="none" strike="noStrike" kern="0" cap="none" spc="0" normalizeH="0" baseline="0" noProof="0" dirty="0">
              <a:ln>
                <a:noFill/>
              </a:ln>
              <a:solidFill>
                <a:srgbClr val="0B006A"/>
              </a:solidFill>
              <a:effectLst/>
              <a:uLnTx/>
              <a:uFillTx/>
              <a:latin typeface="Arial Narrow" panose="020B0606020202030204" pitchFamily="34" charset="0"/>
            </a:rPr>
            <a:t>Number of countries having created</a:t>
          </a:r>
          <a:r>
            <a:rPr kumimoji="0" lang="en-US" altLang="en-US" b="1" i="0" u="none" strike="noStrike" kern="0" cap="none" spc="0" normalizeH="0" noProof="0" dirty="0">
              <a:ln>
                <a:noFill/>
              </a:ln>
              <a:solidFill>
                <a:srgbClr val="0B006A"/>
              </a:solidFill>
              <a:effectLst/>
              <a:uLnTx/>
              <a:uFillTx/>
              <a:latin typeface="Arial Narrow" panose="020B0606020202030204" pitchFamily="34" charset="0"/>
            </a:rPr>
            <a:t> new support measures for youth since the start of the pandemic ( as of May 2021)</a:t>
          </a:r>
          <a:endParaRPr kumimoji="0" lang="en-GB" altLang="en-US" b="1" i="0" u="none" strike="noStrike" kern="0" cap="none" spc="0" normalizeH="0" baseline="0" noProof="0" dirty="0">
            <a:ln>
              <a:noFill/>
            </a:ln>
            <a:solidFill>
              <a:srgbClr val="0B006A"/>
            </a:solidFill>
            <a:effectLst/>
            <a:uLnTx/>
            <a:uFillTx/>
            <a:latin typeface="Arial Narrow" panose="020B0606020202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7BC79F95-96EA-477C-83EB-B27EC40EAB8A}" type="datetimeFigureOut">
              <a:rPr lang="en-GB" smtClean="0"/>
              <a:t>19/05/2022</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42896F69-75E6-4FD2-90D5-2CE9C052F7D9}" type="slidenum">
              <a:rPr lang="en-GB" smtClean="0"/>
              <a:t>‹#›</a:t>
            </a:fld>
            <a:endParaRPr lang="en-GB"/>
          </a:p>
        </p:txBody>
      </p:sp>
    </p:spTree>
    <p:extLst>
      <p:ext uri="{BB962C8B-B14F-4D97-AF65-F5344CB8AC3E}">
        <p14:creationId xmlns:p14="http://schemas.microsoft.com/office/powerpoint/2010/main" val="289339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europa.eu/social/main.jsp?catId=325&amp;langId=e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98"/>
              </a:spcAft>
            </a:pPr>
            <a:endParaRPr lang="en-GB" sz="1400" baseline="0" dirty="0"/>
          </a:p>
        </p:txBody>
      </p:sp>
      <p:sp>
        <p:nvSpPr>
          <p:cNvPr id="4" name="Slide Number Placeholder 3"/>
          <p:cNvSpPr>
            <a:spLocks noGrp="1"/>
          </p:cNvSpPr>
          <p:nvPr>
            <p:ph type="sldNum" sz="quarter" idx="10"/>
          </p:nvPr>
        </p:nvSpPr>
        <p:spPr/>
        <p:txBody>
          <a:bodyPr/>
          <a:lstStyle/>
          <a:p>
            <a:fld id="{A916AE7E-CD86-4B96-98A4-9E4F50781D8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96441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Recognising the need for rapid action, most OECD governments included in their emergency support packages a range of measures specifically targeted at young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what we found was that </a:t>
            </a:r>
            <a:r>
              <a:rPr lang="en-US" dirty="0" err="1"/>
              <a:t>labour</a:t>
            </a:r>
            <a:r>
              <a:rPr lang="en-US" dirty="0"/>
              <a:t> market measures were widely deployed</a:t>
            </a:r>
            <a:r>
              <a:rPr lang="en-US" baseline="0" dirty="0"/>
              <a:t> across OECD countries. 30 countries strengthened work-based learning, 13 introduced or extended youth hiring subsidies (out of 23 that now have it overall), and most bolstered employment support and services for young people</a:t>
            </a:r>
            <a:r>
              <a:rPr lang="en-GB" baseline="0" dirty="0"/>
              <a:t>, including for example </a:t>
            </a:r>
            <a:r>
              <a:rPr lang="en-US" sz="1200" dirty="0">
                <a:solidFill>
                  <a:schemeClr val="bg1"/>
                </a:solidFill>
                <a:latin typeface="Arial Narrow" panose="020B0606020202030204" pitchFamily="34" charset="0"/>
              </a:rPr>
              <a:t>outreach, employment support, and training for digital skills.</a:t>
            </a:r>
            <a:r>
              <a:rPr lang="en-US" sz="1200" baseline="0" dirty="0">
                <a:solidFill>
                  <a:schemeClr val="bg1"/>
                </a:solidFill>
                <a:latin typeface="Arial Narrow" panose="020B0606020202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solidFill>
              <a:latin typeface="Arial Narrow" panose="020B0606020202030204" pitchFamily="34" charset="0"/>
            </a:endParaRPr>
          </a:p>
          <a:p>
            <a:r>
              <a:rPr lang="en-US" dirty="0"/>
              <a:t>By comparison, policy</a:t>
            </a:r>
            <a:r>
              <a:rPr lang="en-US" baseline="0" dirty="0"/>
              <a:t> responses beyond </a:t>
            </a:r>
            <a:r>
              <a:rPr lang="en-US" baseline="0" dirty="0" err="1"/>
              <a:t>labour</a:t>
            </a:r>
            <a:r>
              <a:rPr lang="en-US" baseline="0" dirty="0"/>
              <a:t> market interventions have been less comprehensive. </a:t>
            </a:r>
          </a:p>
          <a:p>
            <a:pPr marL="171450" indent="-171450">
              <a:buFont typeface="Arial" panose="020B0604020202020204" pitchFamily="34" charset="0"/>
              <a:buChar char="•"/>
            </a:pPr>
            <a:r>
              <a:rPr lang="en-US" baseline="0" dirty="0"/>
              <a:t>Over half of OECD countries did introduce some form of emergency income support, </a:t>
            </a:r>
            <a:r>
              <a:rPr lang="en-US" baseline="0" dirty="0" err="1"/>
              <a:t>recognising</a:t>
            </a:r>
            <a:r>
              <a:rPr lang="en-US" baseline="0" dirty="0"/>
              <a:t> the increased risk of financial insecurity among young people during the COVID-19 crisis, but measures taken varied in scale and reach.</a:t>
            </a:r>
          </a:p>
          <a:p>
            <a:pPr marL="171450" indent="-171450">
              <a:buFont typeface="Arial" panose="020B0604020202020204" pitchFamily="34" charset="0"/>
              <a:buChar char="•"/>
            </a:pPr>
            <a:r>
              <a:rPr lang="en-US" baseline="0" dirty="0"/>
              <a:t>A notable and emerging trend to come out of the COVID-19 crisis has been a focus of countries on providing income support for students who are reliant on part-time work or summer jobs to fund their education and living costs. In at least 11 countries, measures have been taken to support this group.</a:t>
            </a:r>
          </a:p>
          <a:p>
            <a:pPr marL="171450" indent="-171450">
              <a:buFont typeface="Arial" panose="020B0604020202020204" pitchFamily="34" charset="0"/>
              <a:buChar char="•"/>
            </a:pPr>
            <a:r>
              <a:rPr lang="en-US" baseline="0" dirty="0"/>
              <a:t>Over half of OECD countries have also strengthened mental health support for young people, but often the increase in funding and availability of services has been moderate and unable to match the increased demand. In Norway, for example, a new action plan on children and young people’s mental health was released earlier this year with funding for hotlines, schools, health services but also employment services specifically on mental health.</a:t>
            </a:r>
          </a:p>
          <a:p>
            <a:pPr marL="171450" indent="-171450">
              <a:buFont typeface="Arial" panose="020B0604020202020204" pitchFamily="34" charset="0"/>
              <a:buChar char="•"/>
            </a:pPr>
            <a:r>
              <a:rPr lang="en-US" baseline="0" dirty="0"/>
              <a:t>Last but not least, housing. Here we found measures taken may have benefitted young people, but few measures were specific to this age group.</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latin typeface="Arial Narrow" panose="020B0606020202030204" pitchFamily="34" charset="0"/>
              </a:rPr>
              <a:t>Backup notes: </a:t>
            </a:r>
            <a:endParaRPr lang="en-GB" dirty="0"/>
          </a:p>
          <a:p>
            <a:endParaRPr lang="en-US" baseline="0" dirty="0"/>
          </a:p>
          <a:p>
            <a:pPr marL="171450" indent="-171450">
              <a:buFont typeface="Arial" panose="020B0604020202020204" pitchFamily="34" charset="0"/>
              <a:buChar char="•"/>
            </a:pPr>
            <a:r>
              <a:rPr lang="en-US" sz="1200" b="0" kern="1200" dirty="0">
                <a:effectLst/>
                <a:latin typeface="+mn-lt"/>
                <a:ea typeface="+mn-ea"/>
                <a:cs typeface="+mn-cs"/>
              </a:rPr>
              <a:t>France</a:t>
            </a:r>
            <a:r>
              <a:rPr lang="en-US" sz="1200" b="0" kern="1200" baseline="0" dirty="0">
                <a:effectLst/>
                <a:latin typeface="+mn-lt"/>
                <a:ea typeface="+mn-ea"/>
                <a:cs typeface="+mn-cs"/>
              </a:rPr>
              <a:t> is a notable example of a country that has implemented a wide range of measures to promote better </a:t>
            </a:r>
            <a:r>
              <a:rPr lang="en-US" sz="1200" b="0" kern="1200" baseline="0" dirty="0" err="1">
                <a:effectLst/>
                <a:latin typeface="+mn-lt"/>
                <a:ea typeface="+mn-ea"/>
                <a:cs typeface="+mn-cs"/>
              </a:rPr>
              <a:t>labour</a:t>
            </a:r>
            <a:r>
              <a:rPr lang="en-US" sz="1200" b="0" kern="1200" baseline="0" dirty="0">
                <a:effectLst/>
                <a:latin typeface="+mn-lt"/>
                <a:ea typeface="+mn-ea"/>
                <a:cs typeface="+mn-cs"/>
              </a:rPr>
              <a:t> market outcomes of young people. France has actually managed to increase the number of apprenticeship enrolments during COVID-19, in part due to financial incentives to recruit apprentices, but also combined this with temporary hiring subsidies, as well as targeted employment support and training for young people at risk of disengagement and in vulnerable circumstances.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Japan, for example, emergency handouts were provided both to students directly, but also to universities to support students experiencing financial hardship.</a:t>
            </a:r>
          </a:p>
          <a:p>
            <a:pPr marL="171450" indent="-171450">
              <a:buFont typeface="Arial" panose="020B0604020202020204" pitchFamily="34" charset="0"/>
              <a:buChar char="•"/>
            </a:pPr>
            <a:r>
              <a:rPr lang="en-US" baseline="0" dirty="0"/>
              <a:t>In Norway, for example, a new action plan on children and young people’s mental health was released earlier this year with funding for hotlines, schools, health services but also employment services specifically on mental health.</a:t>
            </a:r>
            <a:endParaRPr lang="en-GB" dirty="0"/>
          </a:p>
          <a:p>
            <a:pPr marL="350615" indent="-350615" algn="just" defTabSz="934974">
              <a:spcAft>
                <a:spcPts val="600"/>
              </a:spcAft>
              <a:buFont typeface="Symbol" panose="05050102010706020507" pitchFamily="18" charset="2"/>
              <a:buChar char=""/>
              <a:tabLst>
                <a:tab pos="551894" algn="l"/>
                <a:tab pos="773301" algn="l"/>
                <a:tab pos="994059" algn="l"/>
              </a:tabLst>
              <a:defRPr/>
            </a:pPr>
            <a:endParaRPr lang="en-GB" sz="1200" kern="1200" dirty="0">
              <a:effectLst/>
              <a:latin typeface="+mn-lt"/>
              <a:ea typeface="+mn-ea"/>
              <a:cs typeface="+mn-cs"/>
            </a:endParaRPr>
          </a:p>
          <a:p>
            <a:pPr marL="350615" indent="-350615" algn="just" defTabSz="934974">
              <a:spcBef>
                <a:spcPts val="614"/>
              </a:spcBef>
              <a:spcAft>
                <a:spcPts val="1841"/>
              </a:spcAft>
              <a:buFont typeface="Symbol" panose="05050102010706020507" pitchFamily="18" charset="2"/>
              <a:buChar char=""/>
              <a:tabLst>
                <a:tab pos="551894" algn="l"/>
                <a:tab pos="773301" algn="l"/>
                <a:tab pos="994059" algn="l"/>
              </a:tabLst>
              <a:defRPr/>
            </a:pPr>
            <a:endParaRPr lang="en-GB" sz="1400" dirty="0"/>
          </a:p>
          <a:p>
            <a:endParaRPr lang="en-GB" dirty="0"/>
          </a:p>
          <a:p>
            <a:endParaRPr lang="en-GB" b="1" dirty="0"/>
          </a:p>
        </p:txBody>
      </p:sp>
      <p:sp>
        <p:nvSpPr>
          <p:cNvPr id="4" name="Slide Number Placeholder 3"/>
          <p:cNvSpPr>
            <a:spLocks noGrp="1"/>
          </p:cNvSpPr>
          <p:nvPr>
            <p:ph type="sldNum" sz="quarter" idx="10"/>
          </p:nvPr>
        </p:nvSpPr>
        <p:spPr/>
        <p:txBody>
          <a:bodyPr/>
          <a:lstStyle/>
          <a:p>
            <a:fld id="{42896F69-75E6-4FD2-90D5-2CE9C052F7D9}" type="slidenum">
              <a:rPr lang="en-GB" smtClean="0"/>
              <a:t>12</a:t>
            </a:fld>
            <a:endParaRPr lang="en-GB"/>
          </a:p>
        </p:txBody>
      </p:sp>
    </p:spTree>
    <p:extLst>
      <p:ext uri="{BB962C8B-B14F-4D97-AF65-F5344CB8AC3E}">
        <p14:creationId xmlns:p14="http://schemas.microsoft.com/office/powerpoint/2010/main" val="1479834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a:hlinkClick r:id="rId3"/>
              </a:rPr>
              <a:t>European Social Fund Plus (ESF+)</a:t>
            </a:r>
            <a:r>
              <a:rPr lang="en-US" dirty="0"/>
              <a:t>, with a budget of €99 billion, will be a key EU financial resource to support the implementation of the Youth Guarantee in the 2021-2027 EU budget. </a:t>
            </a:r>
          </a:p>
          <a:p>
            <a:endParaRPr lang="en-US" dirty="0"/>
          </a:p>
          <a:p>
            <a:r>
              <a:rPr lang="en-US" dirty="0"/>
              <a:t>All Member States will have to invest an appropriate amount of their ESF+ resources in targeted actions and structural reforms to support youth employment, education and training. Member States with a higher rate than the EU average of NEETs</a:t>
            </a:r>
            <a:r>
              <a:rPr lang="en-US" baseline="0" dirty="0"/>
              <a:t> </a:t>
            </a:r>
            <a:r>
              <a:rPr lang="en-US" dirty="0"/>
              <a:t>should devote at least 12.5% of their ESF+ resources to these</a:t>
            </a:r>
            <a:r>
              <a:rPr lang="en-US" baseline="0" dirty="0"/>
              <a:t> </a:t>
            </a:r>
            <a:r>
              <a:rPr lang="en-US" dirty="0"/>
              <a:t>measures.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OECD economies bounced back from the initial COVID-19 shock and labour market outcomes improved, also youth unemployment rates returned to their pre-crisis levels in many OECD countries). In the context of these encouraging developments, however, it is important not to lose sight of those young people most heavily affected by the crisis. This group includes the cohort of young people who entered the labour market during the crisis; young NEETs who are not registered with public employment or social assistance services (the so-called “hidden NEETs”); students with insufficient financial means; and young people experiencing poor mental health. As highlighted in the Updated OECD Youth Action Plan (OECD, 2021</a:t>
            </a:r>
            <a:r>
              <a:rPr lang="en-GB" sz="1200" kern="1200" baseline="-25000" dirty="0">
                <a:solidFill>
                  <a:schemeClr val="tx1"/>
                </a:solidFill>
                <a:effectLst/>
                <a:latin typeface="+mn-lt"/>
                <a:ea typeface="+mn-ea"/>
                <a:cs typeface="+mn-cs"/>
              </a:rPr>
              <a:t>[41]</a:t>
            </a:r>
            <a:r>
              <a:rPr lang="en-GB" sz="1200" kern="1200" dirty="0">
                <a:solidFill>
                  <a:schemeClr val="tx1"/>
                </a:solidFill>
                <a:effectLst/>
                <a:latin typeface="+mn-lt"/>
                <a:ea typeface="+mn-ea"/>
                <a:cs typeface="+mn-cs"/>
              </a:rPr>
              <a:t>), they will require additional support to avoid long-lasting scars on their careers and life outcomes.</a:t>
            </a:r>
          </a:p>
          <a:p>
            <a:endParaRPr lang="en-GB" dirty="0"/>
          </a:p>
        </p:txBody>
      </p:sp>
      <p:sp>
        <p:nvSpPr>
          <p:cNvPr id="4" name="Slide Number Placeholder 3"/>
          <p:cNvSpPr>
            <a:spLocks noGrp="1"/>
          </p:cNvSpPr>
          <p:nvPr>
            <p:ph type="sldNum" sz="quarter" idx="10"/>
          </p:nvPr>
        </p:nvSpPr>
        <p:spPr/>
        <p:txBody>
          <a:bodyPr/>
          <a:lstStyle/>
          <a:p>
            <a:fld id="{42896F69-75E6-4FD2-90D5-2CE9C052F7D9}" type="slidenum">
              <a:rPr lang="en-GB" smtClean="0"/>
              <a:t>13</a:t>
            </a:fld>
            <a:endParaRPr lang="en-GB"/>
          </a:p>
        </p:txBody>
      </p:sp>
    </p:spTree>
    <p:extLst>
      <p:ext uri="{BB962C8B-B14F-4D97-AF65-F5344CB8AC3E}">
        <p14:creationId xmlns:p14="http://schemas.microsoft.com/office/powerpoint/2010/main" val="3470178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i="1" dirty="0"/>
              <a:t>Investing</a:t>
            </a:r>
            <a:r>
              <a:rPr lang="en-GB" i="1" baseline="0" dirty="0"/>
              <a:t> in Youth </a:t>
            </a:r>
            <a:r>
              <a:rPr lang="en-GB" i="0" baseline="0" dirty="0"/>
              <a:t>reviews analyse the employment and education situation of young people in the country. They </a:t>
            </a:r>
            <a:r>
              <a:rPr lang="en-US" sz="1200" kern="1200" dirty="0">
                <a:solidFill>
                  <a:schemeClr val="tx1"/>
                </a:solidFill>
                <a:effectLst/>
                <a:latin typeface="+mn-lt"/>
                <a:ea typeface="+mn-ea"/>
                <a:cs typeface="+mn-cs"/>
              </a:rPr>
              <a:t>provide a detailed assessment of</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education, employment and social policies in the</a:t>
            </a:r>
            <a:r>
              <a:rPr lang="en-US" sz="1200" kern="1200" baseline="0" dirty="0">
                <a:solidFill>
                  <a:schemeClr val="tx1"/>
                </a:solidFill>
                <a:effectLst/>
                <a:latin typeface="+mn-lt"/>
                <a:ea typeface="+mn-ea"/>
                <a:cs typeface="+mn-cs"/>
              </a:rPr>
              <a:t> respective</a:t>
            </a:r>
            <a:r>
              <a:rPr lang="en-US" sz="1200" kern="1200" dirty="0">
                <a:solidFill>
                  <a:schemeClr val="tx1"/>
                </a:solidFill>
                <a:effectLst/>
                <a:latin typeface="+mn-lt"/>
                <a:ea typeface="+mn-ea"/>
                <a:cs typeface="+mn-cs"/>
              </a:rPr>
              <a:t> from an international perspective, and offers tailored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recommendations to help improve the school-to-work transition both in terms of policies</a:t>
            </a:r>
            <a:r>
              <a:rPr lang="en-US" sz="1200" kern="1200" baseline="0" dirty="0">
                <a:solidFill>
                  <a:schemeClr val="tx1"/>
                </a:solidFill>
                <a:effectLst/>
                <a:latin typeface="+mn-lt"/>
                <a:ea typeface="+mn-ea"/>
                <a:cs typeface="+mn-cs"/>
              </a:rPr>
              <a:t> that can help prevent young people from becoming NEETs and interventions to support young people who are already inactive.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We based the analysis on in-depth literature reviews, the analysis of </a:t>
            </a:r>
            <a:r>
              <a:rPr lang="en-US" sz="1200" kern="1200" baseline="0" dirty="0" err="1">
                <a:solidFill>
                  <a:schemeClr val="tx1"/>
                </a:solidFill>
                <a:effectLst/>
                <a:latin typeface="+mn-lt"/>
                <a:ea typeface="+mn-ea"/>
                <a:cs typeface="+mn-cs"/>
              </a:rPr>
              <a:t>labour</a:t>
            </a:r>
            <a:r>
              <a:rPr lang="en-US" sz="1200" kern="1200" baseline="0" dirty="0">
                <a:solidFill>
                  <a:schemeClr val="tx1"/>
                </a:solidFill>
                <a:effectLst/>
                <a:latin typeface="+mn-lt"/>
                <a:ea typeface="+mn-ea"/>
                <a:cs typeface="+mn-cs"/>
              </a:rPr>
              <a:t> force and household surveys and (in the case of Slovenia) administrative data. A key step in the analysis were the country missions, during which we meet with key stakeholders in different ministries, in particular the ministries for </a:t>
            </a:r>
            <a:r>
              <a:rPr lang="en-US" sz="1200" kern="1200" baseline="0" dirty="0" err="1">
                <a:solidFill>
                  <a:schemeClr val="tx1"/>
                </a:solidFill>
                <a:effectLst/>
                <a:latin typeface="+mn-lt"/>
                <a:ea typeface="+mn-ea"/>
                <a:cs typeface="+mn-cs"/>
              </a:rPr>
              <a:t>labour</a:t>
            </a:r>
            <a:r>
              <a:rPr lang="en-US" sz="1200" kern="1200" baseline="0" dirty="0">
                <a:solidFill>
                  <a:schemeClr val="tx1"/>
                </a:solidFill>
                <a:effectLst/>
                <a:latin typeface="+mn-lt"/>
                <a:ea typeface="+mn-ea"/>
                <a:cs typeface="+mn-cs"/>
              </a:rPr>
              <a:t>, social affairs and education, any youth agencies (if they exist), as well as youth </a:t>
            </a:r>
            <a:r>
              <a:rPr lang="en-US" sz="1200" kern="1200" baseline="0" dirty="0" err="1">
                <a:solidFill>
                  <a:schemeClr val="tx1"/>
                </a:solidFill>
                <a:effectLst/>
                <a:latin typeface="+mn-lt"/>
                <a:ea typeface="+mn-ea"/>
                <a:cs typeface="+mn-cs"/>
              </a:rPr>
              <a:t>organisations</a:t>
            </a:r>
            <a:r>
              <a:rPr lang="en-US" sz="1200" kern="1200" baseline="0" dirty="0">
                <a:solidFill>
                  <a:schemeClr val="tx1"/>
                </a:solidFill>
                <a:effectLst/>
                <a:latin typeface="+mn-lt"/>
                <a:ea typeface="+mn-ea"/>
                <a:cs typeface="+mn-cs"/>
              </a:rPr>
              <a:t>, trade unions and employer representatives, public employment agencies, researchers etc. </a:t>
            </a:r>
          </a:p>
          <a:p>
            <a:endParaRPr lang="en-US" sz="1200" kern="1200" baseline="0" dirty="0">
              <a:solidFill>
                <a:schemeClr val="tx1"/>
              </a:solidFill>
              <a:effectLst/>
              <a:latin typeface="+mn-lt"/>
              <a:ea typeface="+mn-ea"/>
              <a:cs typeface="+mn-cs"/>
            </a:endParaRPr>
          </a:p>
          <a:p>
            <a:pPr>
              <a:spcAft>
                <a:spcPts val="598"/>
              </a:spcAft>
            </a:pPr>
            <a:r>
              <a:rPr lang="en-GB" sz="1200" baseline="0" dirty="0"/>
              <a:t>. As the secretariat of an international organization, we ourselves are producers of research (as well as statistics), but we are above all huge consumers and ‘re-packagers’ of research. We know that the senior civil servants and other policy makers are usually too busy with their day-to-day work to seek out the original research themselves. We hope that through our work we are able to distil important research results for them.</a:t>
            </a:r>
          </a:p>
          <a:p>
            <a:endParaRPr lang="en-GB" dirty="0"/>
          </a:p>
          <a:p>
            <a:r>
              <a:rPr lang="en-US" sz="1200" kern="1200" baseline="0" dirty="0">
                <a:solidFill>
                  <a:schemeClr val="tx1"/>
                </a:solidFill>
                <a:effectLst/>
                <a:latin typeface="+mn-lt"/>
                <a:ea typeface="+mn-ea"/>
                <a:cs typeface="+mn-cs"/>
              </a:rPr>
              <a:t>Since 2013, there have been 13 reports on OECD and partner countries: Australia, Brazil, Finland, Japan, Korea, Latvia, Lithuania, Norway, Peru, Sweden, Slovenia and Tunisia.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Since the Slovenian review is the one that we completed most recently, and it is relevant to this region, I am going to be presenting a few selected results and recommendations from this particular review. I hope they illustrate both what type of work we are doing, but most importantly what areas our ministry partners are often most concerned about. For the Slovenian project in particular, which was funded by the EU’s Structural Reform Support Service (now DG-REFORM), our interactions with the ministry were even tighter then usual, and we benefitted from in-depth feedback not only from our partner but also other ministries</a:t>
            </a:r>
          </a:p>
        </p:txBody>
      </p:sp>
      <p:sp>
        <p:nvSpPr>
          <p:cNvPr id="4" name="Slide Number Placeholder 3"/>
          <p:cNvSpPr>
            <a:spLocks noGrp="1"/>
          </p:cNvSpPr>
          <p:nvPr>
            <p:ph type="sldNum" sz="quarter" idx="10"/>
          </p:nvPr>
        </p:nvSpPr>
        <p:spPr/>
        <p:txBody>
          <a:bodyPr/>
          <a:lstStyle/>
          <a:p>
            <a:fld id="{42896F69-75E6-4FD2-90D5-2CE9C052F7D9}" type="slidenum">
              <a:rPr lang="en-GB" smtClean="0"/>
              <a:t>15</a:t>
            </a:fld>
            <a:endParaRPr lang="en-GB"/>
          </a:p>
        </p:txBody>
      </p:sp>
    </p:spTree>
    <p:extLst>
      <p:ext uri="{BB962C8B-B14F-4D97-AF65-F5344CB8AC3E}">
        <p14:creationId xmlns:p14="http://schemas.microsoft.com/office/powerpoint/2010/main" val="599218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1648" y="4872005"/>
            <a:ext cx="6351905" cy="4965124"/>
          </a:xfrm>
        </p:spPr>
        <p:txBody>
          <a:bodyPr/>
          <a:lstStyle/>
          <a:p>
            <a:pPr marL="0" indent="0">
              <a:buFont typeface="Arial" panose="020B0604020202020204" pitchFamily="34" charset="0"/>
              <a:buNone/>
            </a:pPr>
            <a:r>
              <a:rPr lang="en-GB" sz="1200" kern="1200" dirty="0">
                <a:effectLst/>
                <a:ea typeface="+mn-ea"/>
                <a:cs typeface="+mn-cs"/>
              </a:rPr>
              <a:t>The first question that we always sought to answer in the reports</a:t>
            </a:r>
            <a:r>
              <a:rPr lang="en-GB" sz="1200" kern="1200" baseline="0" dirty="0">
                <a:effectLst/>
                <a:ea typeface="+mn-ea"/>
                <a:cs typeface="+mn-cs"/>
              </a:rPr>
              <a:t> was who the NEETs were. This may appear like an obvious step, but we have seen that there can be surprises, such as senior civil servants in one ministry being surprised just how much being a single mother increased the NEET probability, and deducing that they wanted to focus more on this group going forward. </a:t>
            </a:r>
          </a:p>
          <a:p>
            <a:pPr marL="0" indent="0">
              <a:buFont typeface="Arial" panose="020B0604020202020204" pitchFamily="34" charset="0"/>
              <a:buNone/>
            </a:pPr>
            <a:endParaRPr lang="en-GB" sz="1200" kern="1200" baseline="0" dirty="0">
              <a:effectLst/>
              <a:ea typeface="+mn-ea"/>
              <a:cs typeface="+mn-cs"/>
            </a:endParaRPr>
          </a:p>
          <a:p>
            <a:pPr marL="0" indent="0">
              <a:buFont typeface="Arial" panose="020B0604020202020204" pitchFamily="34" charset="0"/>
              <a:buNone/>
            </a:pPr>
            <a:r>
              <a:rPr lang="en-GB" sz="1200" kern="1200" baseline="0" dirty="0">
                <a:effectLst/>
                <a:ea typeface="+mn-ea"/>
                <a:cs typeface="+mn-cs"/>
              </a:rPr>
              <a:t>The statistics that I am citing here stem from our 2016 youth focus chapter in the flagship publication </a:t>
            </a:r>
            <a:r>
              <a:rPr lang="en-GB" sz="1200" i="1" kern="1200" baseline="0" dirty="0">
                <a:effectLst/>
                <a:ea typeface="+mn-ea"/>
                <a:cs typeface="+mn-cs"/>
              </a:rPr>
              <a:t>Society at a Glance</a:t>
            </a:r>
            <a:r>
              <a:rPr lang="en-GB" sz="1200" i="0" kern="1200" baseline="0" dirty="0">
                <a:effectLst/>
                <a:ea typeface="+mn-ea"/>
                <a:cs typeface="+mn-cs"/>
              </a:rPr>
              <a:t>. The details have evolved since then, but the main messages still stand. </a:t>
            </a:r>
            <a:endParaRPr lang="en-GB" sz="1200" kern="1200" baseline="0" dirty="0">
              <a:effectLst/>
              <a:ea typeface="+mn-ea"/>
              <a:cs typeface="+mn-cs"/>
            </a:endParaRPr>
          </a:p>
          <a:p>
            <a:pPr marL="0" indent="0">
              <a:buFont typeface="Arial" panose="020B0604020202020204" pitchFamily="34" charset="0"/>
              <a:buNone/>
            </a:pPr>
            <a:endParaRPr lang="en-GB" sz="1200" kern="1200" dirty="0">
              <a:effectLst/>
              <a:ea typeface="+mn-ea"/>
              <a:cs typeface="+mn-cs"/>
            </a:endParaRPr>
          </a:p>
          <a:p>
            <a:pPr marL="175308" indent="-175308">
              <a:buFont typeface="Arial" panose="020B0604020202020204" pitchFamily="34" charset="0"/>
              <a:buChar char="•"/>
            </a:pPr>
            <a:r>
              <a:rPr lang="en-GB" sz="1200" kern="1200" dirty="0">
                <a:effectLst/>
                <a:ea typeface="+mn-ea"/>
                <a:cs typeface="+mn-cs"/>
              </a:rPr>
              <a:t>For many young people, the impact of a labour market crisis will only be temporary, but many others, and in particular disadvantaged young people, face an increased risk of high and persistent unemployment, poor quality jobs when they do find work, and a high risk of social exclusion. Specific attention to these groups is needed to ensure they receive the support they need to thrive in life. </a:t>
            </a:r>
          </a:p>
          <a:p>
            <a:pPr marL="175308" indent="-175308">
              <a:buFont typeface="Arial" panose="020B0604020202020204" pitchFamily="34" charset="0"/>
              <a:buChar char="•"/>
            </a:pPr>
            <a:endParaRPr lang="en-GB" sz="1200" kern="1200" dirty="0">
              <a:effectLst/>
              <a:ea typeface="+mn-ea"/>
              <a:cs typeface="+mn-cs"/>
            </a:endParaRPr>
          </a:p>
          <a:p>
            <a:pPr marL="175308" marR="0" lvl="0" indent="-175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effectLst/>
                <a:ea typeface="+mn-ea"/>
                <a:cs typeface="+mn-cs"/>
              </a:rPr>
              <a:t>So, let’s now zoom in on the</a:t>
            </a:r>
            <a:r>
              <a:rPr lang="en-GB" sz="1200" kern="1200" baseline="0" dirty="0">
                <a:effectLst/>
                <a:ea typeface="+mn-ea"/>
                <a:cs typeface="+mn-cs"/>
              </a:rPr>
              <a:t> group of young people who are neither in employment, education or training; a group that is at a high risk of long-term labour market exclusion.</a:t>
            </a:r>
          </a:p>
          <a:p>
            <a:pPr marL="175308" indent="-175308">
              <a:buFont typeface="Arial" panose="020B0604020202020204" pitchFamily="34" charset="0"/>
              <a:buChar char="•"/>
            </a:pPr>
            <a:endParaRPr lang="en-GB" sz="1200" kern="1200" dirty="0">
              <a:effectLst/>
              <a:ea typeface="+mn-ea"/>
              <a:cs typeface="+mn-cs"/>
            </a:endParaRPr>
          </a:p>
          <a:p>
            <a:pPr marL="175308" marR="0" lvl="0" indent="-175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effectLst/>
                <a:ea typeface="+mn-ea"/>
                <a:cs typeface="+mn-cs"/>
              </a:rPr>
              <a:t>NEETs tend to have low educational attainment, childcare responsibilities, ill-health or intergenerational disadvantages. For instance, </a:t>
            </a:r>
            <a:r>
              <a:rPr kumimoji="0" lang="en-GB" sz="1200" b="0" i="0" u="none" strike="noStrike" kern="1200" cap="none" spc="0" normalizeH="0" baseline="0" noProof="0" dirty="0">
                <a:ln>
                  <a:noFill/>
                </a:ln>
                <a:effectLst/>
                <a:uLnTx/>
                <a:uFillTx/>
                <a:ea typeface="+mn-ea"/>
                <a:cs typeface="+mn-cs"/>
              </a:rPr>
              <a:t>1/3 of all NEETs have not completed high school. Women are 4 times more likely to be NEET if they have small children. The incidence of poor health is 5 times higher for NEETs. NEETs’ parents twice as likely to have low educational attainment or to be workless.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678D34-43A5-40E9-A7BF-57CB28C264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28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Survey of Adult Skills shows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all countries covered, young NEETs have lower cognitive skills than employed youth (Figure 5.1). Yet on average per</a:t>
            </a:r>
            <a:br>
              <a:rPr lang="en-US" dirty="0"/>
            </a:br>
            <a:r>
              <a:rPr lang="en-US" sz="1200" kern="1200" dirty="0">
                <a:solidFill>
                  <a:schemeClr val="tx1"/>
                </a:solidFill>
                <a:effectLst/>
                <a:latin typeface="+mn-lt"/>
                <a:ea typeface="+mn-ea"/>
                <a:cs typeface="+mn-cs"/>
              </a:rPr>
              <a:t>country, the gap in literacy and problem-solving skills is not excessively high (and close to 0 in Korea and Japan)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although this hides some heterogeneity between individuals. The NEETs may also lack some other employability skills. </a:t>
            </a:r>
            <a:endParaRPr lang="en-GB" dirty="0"/>
          </a:p>
        </p:txBody>
      </p:sp>
      <p:sp>
        <p:nvSpPr>
          <p:cNvPr id="4" name="Slide Number Placeholder 3"/>
          <p:cNvSpPr>
            <a:spLocks noGrp="1"/>
          </p:cNvSpPr>
          <p:nvPr>
            <p:ph type="sldNum" sz="quarter" idx="10"/>
          </p:nvPr>
        </p:nvSpPr>
        <p:spPr/>
        <p:txBody>
          <a:bodyPr/>
          <a:lstStyle/>
          <a:p>
            <a:fld id="{42896F69-75E6-4FD2-90D5-2CE9C052F7D9}" type="slidenum">
              <a:rPr lang="en-GB" smtClean="0"/>
              <a:t>17</a:t>
            </a:fld>
            <a:endParaRPr lang="en-GB"/>
          </a:p>
        </p:txBody>
      </p:sp>
    </p:spTree>
    <p:extLst>
      <p:ext uri="{BB962C8B-B14F-4D97-AF65-F5344CB8AC3E}">
        <p14:creationId xmlns:p14="http://schemas.microsoft.com/office/powerpoint/2010/main" val="4204300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Most young Slovenians graduate from upper secondary school, but those who do not are at a much higher risk of becoming and remaining NEETs.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Indeed,</a:t>
            </a:r>
            <a:r>
              <a:rPr lang="en-GB" sz="1200" kern="1200" baseline="0" dirty="0">
                <a:solidFill>
                  <a:schemeClr val="tx1"/>
                </a:solidFill>
                <a:effectLst/>
                <a:latin typeface="+mn-lt"/>
                <a:ea typeface="+mn-ea"/>
                <a:cs typeface="+mn-cs"/>
              </a:rPr>
              <a:t> o</a:t>
            </a:r>
            <a:r>
              <a:rPr lang="en-GB" sz="1200" kern="1200" dirty="0">
                <a:solidFill>
                  <a:schemeClr val="tx1"/>
                </a:solidFill>
                <a:effectLst/>
                <a:latin typeface="+mn-lt"/>
                <a:ea typeface="+mn-ea"/>
                <a:cs typeface="+mn-cs"/>
              </a:rPr>
              <a:t>ur analysis shows that nearly one in two</a:t>
            </a:r>
            <a:r>
              <a:rPr lang="en-GB" sz="1200" kern="1200" baseline="0" dirty="0">
                <a:solidFill>
                  <a:schemeClr val="tx1"/>
                </a:solidFill>
                <a:effectLst/>
                <a:latin typeface="+mn-lt"/>
                <a:ea typeface="+mn-ea"/>
                <a:cs typeface="+mn-cs"/>
              </a:rPr>
              <a:t> older youth (in the age category 25-29) who did not complete school are NEETs in Slovenia.</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School dropout is more common among certain groups of adolescents, including Roma youth, immigrants and children of immigrants, and youth attending short vocational programmes.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Slovenia already has a strong education system that leads most students to an upper-secondary degree and a relatively smooth transition into the labour market.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bg2">
                  <a:lumMod val="1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2">
                    <a:lumMod val="10000"/>
                  </a:schemeClr>
                </a:solidFill>
                <a:effectLst/>
                <a:latin typeface="+mn-lt"/>
                <a:ea typeface="+mn-ea"/>
                <a:cs typeface="+mn-cs"/>
              </a:rPr>
              <a:t>However, a few additional measures to address the sources of academic difficulties and prevent early school leaving could help to keep the highest-risk students in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bg2">
                  <a:lumMod val="1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2">
                    <a:lumMod val="10000"/>
                  </a:schemeClr>
                </a:solidFill>
                <a:effectLst/>
                <a:latin typeface="+mn-lt"/>
                <a:ea typeface="+mn-ea"/>
                <a:cs typeface="+mn-cs"/>
              </a:rPr>
              <a:t>Range of recommendations:</a:t>
            </a:r>
            <a:r>
              <a:rPr lang="en-GB" sz="1200" kern="1200" baseline="0" dirty="0">
                <a:solidFill>
                  <a:schemeClr val="bg2">
                    <a:lumMod val="10000"/>
                  </a:schemeClr>
                </a:solidFill>
                <a:effectLst/>
                <a:latin typeface="+mn-lt"/>
                <a:ea typeface="+mn-ea"/>
                <a:cs typeface="+mn-cs"/>
              </a:rPr>
              <a:t> </a:t>
            </a:r>
            <a:r>
              <a:rPr lang="en-GB" sz="1200" kern="1200" dirty="0">
                <a:solidFill>
                  <a:schemeClr val="bg2">
                    <a:lumMod val="10000"/>
                  </a:schemeClr>
                </a:solidFill>
                <a:latin typeface="+mn-lt"/>
                <a:ea typeface="+mn-ea"/>
                <a:cs typeface="+mn-cs"/>
              </a:rPr>
              <a:t>transition programmes, flexible catch-up programmes, mentorship, etc. – more details in the report.</a:t>
            </a:r>
            <a:endParaRPr lang="en-GB" sz="1200" kern="1200" dirty="0">
              <a:solidFill>
                <a:schemeClr val="bg2">
                  <a:lumMod val="1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kern="1200" dirty="0">
              <a:solidFill>
                <a:srgbClr val="002060"/>
              </a:solidFill>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2896F69-75E6-4FD2-90D5-2CE9C052F7D9}" type="slidenum">
              <a:rPr lang="en-GB" smtClean="0"/>
              <a:t>18</a:t>
            </a:fld>
            <a:endParaRPr lang="en-GB"/>
          </a:p>
        </p:txBody>
      </p:sp>
    </p:spTree>
    <p:extLst>
      <p:ext uri="{BB962C8B-B14F-4D97-AF65-F5344CB8AC3E}">
        <p14:creationId xmlns:p14="http://schemas.microsoft.com/office/powerpoint/2010/main" val="173456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1648" y="4872005"/>
            <a:ext cx="6351905" cy="4965124"/>
          </a:xfrm>
        </p:spPr>
        <p:txBody>
          <a:bodyPr/>
          <a:lstStyle/>
          <a:p>
            <a:r>
              <a:rPr lang="en-US" sz="1200" b="0" i="0" u="none" strike="noStrike" kern="1200" baseline="0" dirty="0">
                <a:solidFill>
                  <a:schemeClr val="tx1"/>
                </a:solidFill>
                <a:latin typeface="+mn-lt"/>
                <a:ea typeface="+mn-ea"/>
                <a:cs typeface="+mn-cs"/>
              </a:rPr>
              <a:t>Many young people go through short NEET spells without major repercussions on their well-being and future economic opportunities. For example, recent graduates may take a few months to search for a job without future employers thinking any less of them. In contrast, being a NEET for a longer period can adverse effects on a young person’s well-being and ability to complete further studies or find a job. It is therefore important to look in more detail at the length of NEET spells.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 average across 18 EU countries, half of all NEETs aged 15-29 remain inactive or unemployed for more than a year. The share of long-term NEETs is particularly large among the older youth cohort. Two out of three 25-29 year olds are long-term NEETs, making it very hard to reactivate them. In the mid-2010s, the share of long-term NEETs was above average in the CEE OECD countries, with the largest share in Lithuania. However, the share was still lower than in some southern European countries, notably Spain and particularly Greece.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678D34-43A5-40E9-A7BF-57CB28C264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036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1648" y="4872005"/>
            <a:ext cx="6351905" cy="4965124"/>
          </a:xfrm>
        </p:spPr>
        <p:txBody>
          <a:bodyPr/>
          <a:lstStyle/>
          <a:p>
            <a:pPr marL="0" indent="0" algn="just" defTabSz="934974">
              <a:spcBef>
                <a:spcPts val="600"/>
              </a:spcBef>
              <a:spcAft>
                <a:spcPts val="600"/>
              </a:spcAft>
              <a:buFont typeface="Symbol" panose="05050102010706020507" pitchFamily="18" charset="2"/>
              <a:buNone/>
              <a:tabLst>
                <a:tab pos="551894" algn="l"/>
                <a:tab pos="773301" algn="l"/>
                <a:tab pos="994059" algn="l"/>
              </a:tabLst>
              <a:defRPr/>
            </a:pPr>
            <a:r>
              <a:rPr lang="en-US" dirty="0"/>
              <a:t>Young people who are unemployed or inactive can contact employment</a:t>
            </a:r>
            <a:r>
              <a:rPr lang="en-US" baseline="0" dirty="0"/>
              <a:t> services </a:t>
            </a:r>
            <a:r>
              <a:rPr lang="en-US" dirty="0"/>
              <a:t>on their own initiative, for instance, when they are looking for support in finding a job or when they want to claim their unemployment benefits. However, not all NEETs will reach out to the employment</a:t>
            </a:r>
            <a:r>
              <a:rPr lang="en-US" baseline="0" dirty="0"/>
              <a:t> services</a:t>
            </a:r>
            <a:r>
              <a:rPr lang="en-US" dirty="0"/>
              <a:t>, and that for a variety of reasons: they are not entitled to income support; they are not aware of the support they can receive; they lack trust in public authorities; or they are simply not looking for a job. </a:t>
            </a:r>
          </a:p>
          <a:p>
            <a:pPr marL="0" indent="0" algn="just" defTabSz="934974">
              <a:spcBef>
                <a:spcPts val="600"/>
              </a:spcBef>
              <a:spcAft>
                <a:spcPts val="600"/>
              </a:spcAft>
              <a:buFont typeface="Symbol" panose="05050102010706020507" pitchFamily="18" charset="2"/>
              <a:buNone/>
              <a:tabLst>
                <a:tab pos="551894" algn="l"/>
                <a:tab pos="773301" algn="l"/>
                <a:tab pos="994059" algn="l"/>
              </a:tabLst>
              <a:defRPr/>
            </a:pPr>
            <a:endParaRPr lang="en-US" dirty="0"/>
          </a:p>
          <a:p>
            <a:pPr marL="0" indent="0" algn="just" defTabSz="934974">
              <a:spcBef>
                <a:spcPts val="600"/>
              </a:spcBef>
              <a:spcAft>
                <a:spcPts val="600"/>
              </a:spcAft>
              <a:buFont typeface="Symbol" panose="05050102010706020507" pitchFamily="18" charset="2"/>
              <a:buNone/>
              <a:tabLst>
                <a:tab pos="551894" algn="l"/>
                <a:tab pos="773301" algn="l"/>
                <a:tab pos="994059" algn="l"/>
              </a:tabLst>
              <a:defRPr/>
            </a:pPr>
            <a:r>
              <a:rPr lang="en-US" dirty="0"/>
              <a:t>Despite the Youth Guarantee initiative</a:t>
            </a:r>
            <a:r>
              <a:rPr lang="en-US" baseline="0" dirty="0"/>
              <a:t> in EU countries and the strong attention devoted to young people’s </a:t>
            </a:r>
            <a:r>
              <a:rPr lang="en-US" baseline="0" dirty="0" err="1"/>
              <a:t>labour</a:t>
            </a:r>
            <a:r>
              <a:rPr lang="en-US" baseline="0" dirty="0"/>
              <a:t> market integration, barely 38% of all NEETs were registered with the public employment services in 2019. Among unemployed youth, the share is not much higher: only 56% of unemployed youth are registered with the public employment services.</a:t>
            </a:r>
            <a:endParaRPr lang="en-US" dirty="0"/>
          </a:p>
          <a:p>
            <a:pPr marL="0" indent="0" algn="just" defTabSz="934974">
              <a:spcBef>
                <a:spcPts val="600"/>
              </a:spcBef>
              <a:spcAft>
                <a:spcPts val="600"/>
              </a:spcAft>
              <a:buFont typeface="Symbol" panose="05050102010706020507" pitchFamily="18" charset="2"/>
              <a:buNone/>
              <a:tabLst>
                <a:tab pos="551894" algn="l"/>
                <a:tab pos="773301" algn="l"/>
                <a:tab pos="994059" algn="l"/>
              </a:tabLst>
              <a:defRPr/>
            </a:pPr>
            <a:endParaRPr lang="en-US" dirty="0"/>
          </a:p>
          <a:p>
            <a:pPr marL="0" indent="0" algn="just" defTabSz="934974">
              <a:spcBef>
                <a:spcPts val="600"/>
              </a:spcBef>
              <a:spcAft>
                <a:spcPts val="600"/>
              </a:spcAft>
              <a:buFont typeface="Symbol" panose="05050102010706020507" pitchFamily="18" charset="2"/>
              <a:buNone/>
              <a:tabLst>
                <a:tab pos="551894" algn="l"/>
                <a:tab pos="773301" algn="l"/>
                <a:tab pos="994059" algn="l"/>
              </a:tabLst>
              <a:defRPr/>
            </a:pPr>
            <a:r>
              <a:rPr lang="en-US" dirty="0"/>
              <a:t>To improve the activation of NEETs and reduce inactivity and unemployment among young people, it is important to improve outreach to these NEETs. But to do so, we need to better understand who does not reach out for support and why.</a:t>
            </a:r>
          </a:p>
          <a:p>
            <a:pPr marL="0" indent="0" algn="just" defTabSz="934974">
              <a:spcBef>
                <a:spcPts val="600"/>
              </a:spcBef>
              <a:spcAft>
                <a:spcPts val="600"/>
              </a:spcAft>
              <a:buFont typeface="Symbol" panose="05050102010706020507" pitchFamily="18" charset="2"/>
              <a:buNone/>
              <a:tabLst>
                <a:tab pos="551894" algn="l"/>
                <a:tab pos="773301" algn="l"/>
                <a:tab pos="994059" algn="l"/>
              </a:tabLst>
              <a:defRPr/>
            </a:pPr>
            <a:endParaRPr lang="en-US" dirty="0"/>
          </a:p>
          <a:p>
            <a:pPr marL="0" indent="0" algn="just" defTabSz="934974">
              <a:spcBef>
                <a:spcPts val="600"/>
              </a:spcBef>
              <a:spcAft>
                <a:spcPts val="600"/>
              </a:spcAft>
              <a:buFont typeface="Symbol" panose="05050102010706020507" pitchFamily="18" charset="2"/>
              <a:buNone/>
              <a:tabLst>
                <a:tab pos="551894" algn="l"/>
                <a:tab pos="773301" algn="l"/>
                <a:tab pos="994059" algn="l"/>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678D34-43A5-40E9-A7BF-57CB28C264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997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1648" y="4872005"/>
            <a:ext cx="6351905" cy="4965124"/>
          </a:xfrm>
        </p:spPr>
        <p:txBody>
          <a:bodyPr/>
          <a:lstStyle/>
          <a:p>
            <a:r>
              <a:rPr lang="en-US" dirty="0"/>
              <a:t>For our project with Slovenia,</a:t>
            </a:r>
            <a:r>
              <a:rPr lang="en-US" baseline="0" dirty="0"/>
              <a:t> we were fortunate enough to have access to a large administrative database with </a:t>
            </a:r>
            <a:r>
              <a:rPr lang="en-US" baseline="0" dirty="0" err="1"/>
              <a:t>anonymised</a:t>
            </a:r>
            <a:r>
              <a:rPr lang="en-US" baseline="0" dirty="0"/>
              <a:t> data for all young people in Slovenia. This data allowed us to take a closer look at the group of unregistered NEETs.</a:t>
            </a:r>
          </a:p>
          <a:p>
            <a:endParaRPr lang="en-US"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Our analysis revealed that 53% of all NEETs in Slovenia do not register with the public employment service of Slovenia. Most of them are 25 to 29 years old, have no work experience, are inactive The figure on the right hand side</a:t>
            </a:r>
            <a:r>
              <a:rPr lang="en-GB" sz="1200" kern="1200" baseline="0" dirty="0">
                <a:solidFill>
                  <a:schemeClr val="tx1"/>
                </a:solidFill>
                <a:effectLst/>
                <a:latin typeface="+mn-lt"/>
                <a:ea typeface="+mn-ea"/>
                <a:cs typeface="+mn-cs"/>
              </a:rPr>
              <a:t> shows that f</a:t>
            </a:r>
            <a:r>
              <a:rPr lang="en-GB" sz="1200" kern="1200" dirty="0">
                <a:solidFill>
                  <a:schemeClr val="tx1"/>
                </a:solidFill>
                <a:effectLst/>
                <a:latin typeface="+mn-lt"/>
                <a:ea typeface="+mn-ea"/>
                <a:cs typeface="+mn-cs"/>
              </a:rPr>
              <a:t>amily responsibility, illness and informal education are important motives for inactivity among unregistered NEETs.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half of this group has been in contact with the ESS at some point in their career, which suggests that there is certainly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room to improve the support that the public employment service offers to young jobseekers.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678D34-43A5-40E9-A7BF-57CB28C264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522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Support for young jobseekers who reach out to the Employment Service of Slovenia improved over the past couple of years, through the implementation of the Youth Guarantee, the hiring of youth counsellors at the offices of the Employment Service of Slovenia and a range of active labour market programmes for long-term unemployed youth.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However, Slovenia still devotes relatively few resources to labour market programmes compared with other OECD countries and the choice of programmes heavily depends on available funding. We also noted that long-term unemployed systematically receive less employment services during their first four months of unemployment than short-term unemployed youth.</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Covid-19 crisis further affected service delivery of the Employment Service of Slovenia, as caseloads rose and the digital services required for social distancing are still underdeveloped. The ESS is developing ways to organise counselling services via video calls and increase the number of young people they can reach per day.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additional structural changes are needed to streamline and digitalise service delivery and help young jobseekers find their way (back) to the labour market.</a:t>
            </a:r>
          </a:p>
        </p:txBody>
      </p:sp>
      <p:sp>
        <p:nvSpPr>
          <p:cNvPr id="4" name="Slide Number Placeholder 3"/>
          <p:cNvSpPr>
            <a:spLocks noGrp="1"/>
          </p:cNvSpPr>
          <p:nvPr>
            <p:ph type="sldNum" sz="quarter" idx="10"/>
          </p:nvPr>
        </p:nvSpPr>
        <p:spPr/>
        <p:txBody>
          <a:bodyPr/>
          <a:lstStyle/>
          <a:p>
            <a:fld id="{42896F69-75E6-4FD2-90D5-2CE9C052F7D9}" type="slidenum">
              <a:rPr lang="en-GB" smtClean="0"/>
              <a:t>22</a:t>
            </a:fld>
            <a:endParaRPr lang="en-GB"/>
          </a:p>
        </p:txBody>
      </p:sp>
    </p:spTree>
    <p:extLst>
      <p:ext uri="{BB962C8B-B14F-4D97-AF65-F5344CB8AC3E}">
        <p14:creationId xmlns:p14="http://schemas.microsoft.com/office/powerpoint/2010/main" val="243385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98"/>
              </a:spcAft>
            </a:pPr>
            <a:r>
              <a:rPr lang="en-GB" sz="1200" baseline="0" dirty="0"/>
              <a:t>With my presentation today, I am hoping to first set the scene a bit on the current labour market challenges we are seeing for young people across the OECD and in the central and eastern European OECD countries in particular, but also to discuss what actions our member countries have taken to basically not have a repeat of what happened to youth employment in the aftermath of the Global Financial Crisis. </a:t>
            </a:r>
          </a:p>
          <a:p>
            <a:pPr>
              <a:spcAft>
                <a:spcPts val="598"/>
              </a:spcAft>
            </a:pPr>
            <a:endParaRPr lang="en-GB" sz="1200" baseline="0" dirty="0"/>
          </a:p>
          <a:p>
            <a:pPr>
              <a:spcAft>
                <a:spcPts val="598"/>
              </a:spcAft>
            </a:pPr>
            <a:r>
              <a:rPr lang="en-GB" sz="1200" baseline="0" dirty="0"/>
              <a:t>After this scene-setting part, I would then like to explain a little bit about how the work of the OECD youth team (which is housed in the social policy division of the Directorate of Employment, Labour and Social Affairs) has evolved over the past decade, and raise some of the areas in which we are always looking for more empirical evidence. </a:t>
            </a:r>
          </a:p>
        </p:txBody>
      </p:sp>
      <p:sp>
        <p:nvSpPr>
          <p:cNvPr id="4" name="Slide Number Placeholder 3"/>
          <p:cNvSpPr>
            <a:spLocks noGrp="1"/>
          </p:cNvSpPr>
          <p:nvPr>
            <p:ph type="sldNum" sz="quarter" idx="10"/>
          </p:nvPr>
        </p:nvSpPr>
        <p:spPr/>
        <p:txBody>
          <a:bodyPr/>
          <a:lstStyle/>
          <a:p>
            <a:fld id="{42896F69-75E6-4FD2-90D5-2CE9C052F7D9}" type="slidenum">
              <a:rPr lang="en-GB" smtClean="0"/>
              <a:t>2</a:t>
            </a:fld>
            <a:endParaRPr lang="en-GB"/>
          </a:p>
        </p:txBody>
      </p:sp>
    </p:spTree>
    <p:extLst>
      <p:ext uri="{BB962C8B-B14F-4D97-AF65-F5344CB8AC3E}">
        <p14:creationId xmlns:p14="http://schemas.microsoft.com/office/powerpoint/2010/main" val="2075437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Aside from this ‘traditional’ analytical work, we are finding that the Youth Team is increasingly solicited for evaluation and implementation support.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One project that we are currently implementing is an evaluation of a youth </a:t>
            </a:r>
            <a:r>
              <a:rPr lang="en-US" sz="1200" kern="1200" baseline="0" dirty="0" err="1">
                <a:solidFill>
                  <a:schemeClr val="tx1"/>
                </a:solidFill>
                <a:effectLst/>
                <a:latin typeface="+mn-lt"/>
                <a:ea typeface="+mn-ea"/>
                <a:cs typeface="+mn-cs"/>
              </a:rPr>
              <a:t>labour</a:t>
            </a:r>
            <a:r>
              <a:rPr lang="en-US" sz="1200" kern="1200" baseline="0" dirty="0">
                <a:solidFill>
                  <a:schemeClr val="tx1"/>
                </a:solidFill>
                <a:effectLst/>
                <a:latin typeface="+mn-lt"/>
                <a:ea typeface="+mn-ea"/>
                <a:cs typeface="+mn-cs"/>
              </a:rPr>
              <a:t> market integration project in Germany</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Another is the development of a M&amp;E plan for the Spanish Youth Guarantee+ plan for the upcoming six years. The YG+ plan was approved last year and includes 69 measures across six work streams, including </a:t>
            </a:r>
          </a:p>
        </p:txBody>
      </p:sp>
      <p:sp>
        <p:nvSpPr>
          <p:cNvPr id="4" name="Slide Number Placeholder 3"/>
          <p:cNvSpPr>
            <a:spLocks noGrp="1"/>
          </p:cNvSpPr>
          <p:nvPr>
            <p:ph type="sldNum" sz="quarter" idx="10"/>
          </p:nvPr>
        </p:nvSpPr>
        <p:spPr/>
        <p:txBody>
          <a:bodyPr/>
          <a:lstStyle/>
          <a:p>
            <a:fld id="{42896F69-75E6-4FD2-90D5-2CE9C052F7D9}" type="slidenum">
              <a:rPr lang="en-GB" smtClean="0"/>
              <a:t>23</a:t>
            </a:fld>
            <a:endParaRPr lang="en-GB"/>
          </a:p>
        </p:txBody>
      </p:sp>
    </p:spTree>
    <p:extLst>
      <p:ext uri="{BB962C8B-B14F-4D97-AF65-F5344CB8AC3E}">
        <p14:creationId xmlns:p14="http://schemas.microsoft.com/office/powerpoint/2010/main" val="1318321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896F69-75E6-4FD2-90D5-2CE9C052F7D9}" type="slidenum">
              <a:rPr lang="en-GB" smtClean="0"/>
              <a:t>24</a:t>
            </a:fld>
            <a:endParaRPr lang="en-GB"/>
          </a:p>
        </p:txBody>
      </p:sp>
    </p:spTree>
    <p:extLst>
      <p:ext uri="{BB962C8B-B14F-4D97-AF65-F5344CB8AC3E}">
        <p14:creationId xmlns:p14="http://schemas.microsoft.com/office/powerpoint/2010/main" val="3931881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896F69-75E6-4FD2-90D5-2CE9C052F7D9}" type="slidenum">
              <a:rPr lang="en-GB" smtClean="0"/>
              <a:t>25</a:t>
            </a:fld>
            <a:endParaRPr lang="en-GB"/>
          </a:p>
        </p:txBody>
      </p:sp>
    </p:spTree>
    <p:extLst>
      <p:ext uri="{BB962C8B-B14F-4D97-AF65-F5344CB8AC3E}">
        <p14:creationId xmlns:p14="http://schemas.microsoft.com/office/powerpoint/2010/main" val="311299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0687" y="4785598"/>
            <a:ext cx="6200829" cy="4831368"/>
          </a:xfrm>
        </p:spPr>
        <p:txBody>
          <a:bodyPr/>
          <a:lstStyle/>
          <a:p>
            <a:pPr marL="292179" marR="0" lvl="0" indent="-2921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effectLst/>
                <a:latin typeface="+mn-lt"/>
                <a:ea typeface="+mn-ea"/>
                <a:cs typeface="+mn-cs"/>
              </a:rPr>
              <a:t>Young people have been particularly affected by the economic crisis. </a:t>
            </a:r>
            <a:r>
              <a:rPr lang="en-US" sz="1200" kern="1200" dirty="0">
                <a:effectLst/>
                <a:latin typeface="+mn-lt"/>
                <a:ea typeface="+mn-ea"/>
                <a:cs typeface="+mn-cs"/>
              </a:rPr>
              <a:t>They were often working in sectors that are hit hard by the pandemic, like </a:t>
            </a:r>
            <a:r>
              <a:rPr lang="en-GB" sz="1200" kern="1200" dirty="0">
                <a:effectLst/>
                <a:latin typeface="+mn-lt"/>
                <a:ea typeface="+mn-ea"/>
                <a:cs typeface="+mn-cs"/>
              </a:rPr>
              <a:t>accommodation, food services and retail trade, </a:t>
            </a:r>
            <a:r>
              <a:rPr lang="en-US" sz="1200" kern="1200" dirty="0">
                <a:effectLst/>
                <a:latin typeface="+mn-lt"/>
                <a:ea typeface="+mn-ea"/>
                <a:cs typeface="+mn-cs"/>
              </a:rPr>
              <a:t>and they often worked on temporary contracts. In addition,</a:t>
            </a:r>
            <a:r>
              <a:rPr lang="en-US" sz="1200" kern="1200" baseline="0" dirty="0">
                <a:effectLst/>
                <a:latin typeface="+mn-lt"/>
                <a:ea typeface="+mn-ea"/>
                <a:cs typeface="+mn-cs"/>
              </a:rPr>
              <a:t> h</a:t>
            </a:r>
            <a:r>
              <a:rPr lang="en-US" sz="1200" kern="1200" dirty="0">
                <a:effectLst/>
                <a:latin typeface="+mn-lt"/>
                <a:ea typeface="+mn-ea"/>
                <a:cs typeface="+mn-cs"/>
              </a:rPr>
              <a:t>iring</a:t>
            </a:r>
            <a:r>
              <a:rPr lang="en-US" sz="1200" kern="1200" baseline="0" dirty="0">
                <a:effectLst/>
                <a:latin typeface="+mn-lt"/>
                <a:ea typeface="+mn-ea"/>
                <a:cs typeface="+mn-cs"/>
              </a:rPr>
              <a:t> was very limited, so both new graduates and young people’s whose (temporary) contract ended during the crisis could not find a new job</a:t>
            </a:r>
            <a:r>
              <a:rPr lang="en-US" sz="1200" kern="1200" dirty="0">
                <a:effectLst/>
                <a:latin typeface="+mn-lt"/>
                <a:ea typeface="+mn-ea"/>
                <a:cs typeface="+mn-cs"/>
              </a:rPr>
              <a:t>.</a:t>
            </a:r>
            <a:r>
              <a:rPr lang="en-US" sz="1400" baseline="0" dirty="0"/>
              <a:t> </a:t>
            </a:r>
            <a:endParaRPr lang="en-US" sz="1400" dirty="0"/>
          </a:p>
          <a:p>
            <a:pPr marL="292179" marR="0" lvl="0" indent="-2921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a:p>
          <a:p>
            <a:pPr marL="292179" indent="-292179">
              <a:buFont typeface="Arial" panose="020B0604020202020204" pitchFamily="34" charset="0"/>
              <a:buChar char="•"/>
            </a:pPr>
            <a:r>
              <a:rPr lang="en-GB" sz="1200" kern="1200" dirty="0">
                <a:effectLst/>
                <a:latin typeface="+mn-lt"/>
                <a:ea typeface="+mn-ea"/>
                <a:cs typeface="+mn-cs"/>
              </a:rPr>
              <a:t>As a result, youth unemployment rates went upwards in all OECD countries</a:t>
            </a:r>
            <a:r>
              <a:rPr lang="en-GB" sz="1200" kern="1200" baseline="0" dirty="0">
                <a:effectLst/>
                <a:latin typeface="+mn-lt"/>
                <a:ea typeface="+mn-ea"/>
                <a:cs typeface="+mn-cs"/>
              </a:rPr>
              <a:t> and t</a:t>
            </a:r>
            <a:r>
              <a:rPr lang="en-GB" sz="1200" kern="1200" dirty="0">
                <a:effectLst/>
                <a:latin typeface="+mn-lt"/>
                <a:ea typeface="+mn-ea"/>
                <a:cs typeface="+mn-cs"/>
              </a:rPr>
              <a:t>he weighted</a:t>
            </a:r>
            <a:r>
              <a:rPr lang="en-GB" sz="1200" kern="1200" baseline="0" dirty="0">
                <a:effectLst/>
                <a:latin typeface="+mn-lt"/>
                <a:ea typeface="+mn-ea"/>
                <a:cs typeface="+mn-cs"/>
              </a:rPr>
              <a:t> average OECD unemployment rate </a:t>
            </a:r>
            <a:r>
              <a:rPr lang="en-GB" sz="1200" kern="1200" dirty="0">
                <a:effectLst/>
                <a:latin typeface="+mn-lt"/>
                <a:ea typeface="+mn-ea"/>
                <a:cs typeface="+mn-cs"/>
              </a:rPr>
              <a:t>reached 16.6% among 15-29 year olds at the height of the crisis, nearly double the</a:t>
            </a:r>
            <a:r>
              <a:rPr lang="en-GB" sz="1200" kern="1200" baseline="0" dirty="0">
                <a:effectLst/>
                <a:latin typeface="+mn-lt"/>
                <a:ea typeface="+mn-ea"/>
                <a:cs typeface="+mn-cs"/>
              </a:rPr>
              <a:t> pre-crisis rate [8.6%]</a:t>
            </a:r>
            <a:r>
              <a:rPr lang="en-GB" sz="1200" kern="1200" dirty="0">
                <a:effectLst/>
                <a:latin typeface="+mn-lt"/>
                <a:ea typeface="+mn-ea"/>
                <a:cs typeface="+mn-cs"/>
              </a:rPr>
              <a:t>. The strong increase has</a:t>
            </a:r>
            <a:r>
              <a:rPr lang="en-GB" sz="1200" kern="1200" baseline="0" dirty="0">
                <a:effectLst/>
                <a:latin typeface="+mn-lt"/>
                <a:ea typeface="+mn-ea"/>
                <a:cs typeface="+mn-cs"/>
              </a:rPr>
              <a:t> mainly been driven by Canada and the US, but for several EU and LAC countries, the increase, even if minor, comes on top of structurally high youth unemployment.</a:t>
            </a:r>
          </a:p>
          <a:p>
            <a:pPr marL="292179" indent="-292179">
              <a:buFont typeface="Arial" panose="020B0604020202020204" pitchFamily="34" charset="0"/>
              <a:buChar char="•"/>
            </a:pPr>
            <a:endParaRPr lang="en-GB" sz="1200" kern="1200" dirty="0">
              <a:effectLst/>
              <a:latin typeface="+mn-lt"/>
              <a:ea typeface="+mn-ea"/>
              <a:cs typeface="+mn-cs"/>
            </a:endParaRPr>
          </a:p>
          <a:p>
            <a:pPr marL="292179" indent="-292179">
              <a:buFont typeface="Arial" panose="020B0604020202020204" pitchFamily="34" charset="0"/>
              <a:buChar char="•"/>
            </a:pPr>
            <a:r>
              <a:rPr lang="en-US" sz="1200" kern="1200" dirty="0">
                <a:effectLst/>
                <a:latin typeface="+mn-lt"/>
                <a:ea typeface="+mn-ea"/>
                <a:cs typeface="+mn-cs"/>
              </a:rPr>
              <a:t>The rate of those not in employment, education or training (NEETs) also increased at the start of the pandemic, reversing the trend of the past decade, and at the end of 2020, there were</a:t>
            </a:r>
            <a:r>
              <a:rPr lang="en-US" sz="1200" kern="1200" baseline="0" dirty="0">
                <a:effectLst/>
                <a:latin typeface="+mn-lt"/>
                <a:ea typeface="+mn-ea"/>
                <a:cs typeface="+mn-cs"/>
              </a:rPr>
              <a:t> almost 3 million more young NEETs across the OECD compared to one year before</a:t>
            </a:r>
            <a:r>
              <a:rPr lang="en-US" sz="1200" kern="1200" dirty="0">
                <a:effectLst/>
                <a:latin typeface="+mn-lt"/>
                <a:ea typeface="+mn-ea"/>
                <a:cs typeface="+mn-cs"/>
              </a:rPr>
              <a:t>. There was initially</a:t>
            </a:r>
            <a:r>
              <a:rPr lang="en-US" sz="1200" kern="1200" baseline="0" dirty="0">
                <a:effectLst/>
                <a:latin typeface="+mn-lt"/>
                <a:ea typeface="+mn-ea"/>
                <a:cs typeface="+mn-cs"/>
              </a:rPr>
              <a:t> </a:t>
            </a:r>
            <a:r>
              <a:rPr lang="en-US" sz="1200" kern="1200" dirty="0">
                <a:effectLst/>
                <a:latin typeface="+mn-lt"/>
                <a:ea typeface="+mn-ea"/>
                <a:cs typeface="+mn-cs"/>
              </a:rPr>
              <a:t>a strong increase in inactive</a:t>
            </a:r>
            <a:r>
              <a:rPr lang="en-US" sz="1200" kern="1200" baseline="0" dirty="0">
                <a:effectLst/>
                <a:latin typeface="+mn-lt"/>
                <a:ea typeface="+mn-ea"/>
                <a:cs typeface="+mn-cs"/>
              </a:rPr>
              <a:t> NEETs, but that trend changed later on when many young NEETs returned to active job search.</a:t>
            </a:r>
            <a:endParaRPr lang="en-GB" sz="1200" kern="1200" dirty="0">
              <a:effectLst/>
              <a:latin typeface="+mn-lt"/>
              <a:ea typeface="+mn-ea"/>
              <a:cs typeface="+mn-cs"/>
            </a:endParaRPr>
          </a:p>
          <a:p>
            <a:pPr marL="0" indent="0">
              <a:buFont typeface="Arial" panose="020B0604020202020204" pitchFamily="34" charset="0"/>
              <a:buNone/>
            </a:pPr>
            <a:endParaRPr lang="en-GB" sz="1200" kern="1200" dirty="0">
              <a:effectLst/>
              <a:latin typeface="+mn-lt"/>
              <a:ea typeface="+mn-ea"/>
              <a:cs typeface="+mn-cs"/>
            </a:endParaRPr>
          </a:p>
        </p:txBody>
      </p:sp>
      <p:sp>
        <p:nvSpPr>
          <p:cNvPr id="4" name="Slide Number Placeholder 3"/>
          <p:cNvSpPr>
            <a:spLocks noGrp="1"/>
          </p:cNvSpPr>
          <p:nvPr>
            <p:ph type="sldNum" sz="quarter" idx="10"/>
          </p:nvPr>
        </p:nvSpPr>
        <p:spPr/>
        <p:txBody>
          <a:bodyPr/>
          <a:lstStyle/>
          <a:p>
            <a:fld id="{0D9CEB8A-F416-474B-A7E8-FEE930FB1A52}" type="slidenum">
              <a:rPr lang="en-GB" smtClean="0"/>
              <a:t>4</a:t>
            </a:fld>
            <a:endParaRPr lang="en-GB" dirty="0"/>
          </a:p>
        </p:txBody>
      </p:sp>
    </p:spTree>
    <p:extLst>
      <p:ext uri="{BB962C8B-B14F-4D97-AF65-F5344CB8AC3E}">
        <p14:creationId xmlns:p14="http://schemas.microsoft.com/office/powerpoint/2010/main" val="2265517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t>
            </a:r>
            <a:r>
              <a:rPr lang="en-US" baseline="0" dirty="0"/>
              <a:t>ooking at the impact of the crisis is by looking at the hours worked provides us with a different angle. </a:t>
            </a:r>
            <a:r>
              <a:rPr lang="en-US" dirty="0"/>
              <a:t>This chart clearly shows that the hours worked by young people fell</a:t>
            </a:r>
            <a:r>
              <a:rPr lang="en-US" baseline="0" dirty="0"/>
              <a:t> by much more than those of prime-age and older workers. Whereas for prime-age and older workers, the reduction in hours worked was primarily in the form of reduced hours, but for young people, the adjustment came largely through inactivity and unemployment.</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difference is likely</a:t>
            </a:r>
            <a:r>
              <a:rPr lang="en-US" baseline="0" dirty="0"/>
              <a:t> to have implications for the speed</a:t>
            </a:r>
            <a:r>
              <a:rPr lang="en-US" dirty="0"/>
              <a:t> of the </a:t>
            </a:r>
            <a:r>
              <a:rPr lang="en-US" dirty="0" err="1"/>
              <a:t>labour</a:t>
            </a:r>
            <a:r>
              <a:rPr lang="en-US" dirty="0"/>
              <a:t> market recovery among young people,</a:t>
            </a:r>
            <a:r>
              <a:rPr lang="en-US" baseline="0" dirty="0"/>
              <a:t> as they cannot simply return to their previous employer. This effect was already visible in the third and fourth quarter of 2020, when the number of hours worked for prime-aged and older workers largely recovered, while jobless young people remained largely unemployed or inactive.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And while it goes without saying, the impact of the COVID-19 crisis goes far beyond employment for young people too. That includes</a:t>
            </a:r>
            <a:r>
              <a:rPr lang="en-US" baseline="0" dirty="0"/>
              <a:t> education, but </a:t>
            </a:r>
            <a:r>
              <a:rPr lang="en-US" dirty="0"/>
              <a:t>also when thinking about the broader social and health impacts. </a:t>
            </a:r>
          </a:p>
          <a:p>
            <a:pPr marL="171450" indent="-171450">
              <a:buFont typeface="Arial" panose="020B0604020202020204" pitchFamily="34" charset="0"/>
              <a:buChar char="•"/>
            </a:pPr>
            <a:r>
              <a:rPr lang="en-US" dirty="0"/>
              <a:t>For example, young people’s mental health has been heavily affected during the COVID-19 crisis throughout the OECD countries where data is available. Here you can see data</a:t>
            </a:r>
            <a:r>
              <a:rPr lang="en-US" baseline="0" dirty="0"/>
              <a:t> from July 2021, which shows that across countries where data is available, prevalence of symptoms of anxiety and depression have remained higher among young people than other age groups. And in most countries, this higher prevalence among young people is a new development, and did not exist prior to the crisis. </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D9CEB8A-F416-474B-A7E8-FEE930FB1A52}" type="slidenum">
              <a:rPr lang="en-GB" smtClean="0"/>
              <a:t>5</a:t>
            </a:fld>
            <a:endParaRPr lang="en-GB" dirty="0"/>
          </a:p>
        </p:txBody>
      </p:sp>
    </p:spTree>
    <p:extLst>
      <p:ext uri="{BB962C8B-B14F-4D97-AF65-F5344CB8AC3E}">
        <p14:creationId xmlns:p14="http://schemas.microsoft.com/office/powerpoint/2010/main" val="110256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a:t>
            </a:r>
            <a:r>
              <a:rPr lang="en-GB" baseline="0" dirty="0"/>
              <a:t> these are the averages – let’s look now specifically at what has been happening in Central and Eastern Europe</a:t>
            </a:r>
          </a:p>
          <a:p>
            <a:endParaRPr lang="en-GB" baseline="0" dirty="0"/>
          </a:p>
          <a:p>
            <a:r>
              <a:rPr lang="en-GB" baseline="0" dirty="0"/>
              <a:t>In this figure we have the pre-pandemic NEET rates, from 2019</a:t>
            </a:r>
          </a:p>
          <a:p>
            <a:endParaRPr lang="en-GB" baseline="0" dirty="0"/>
          </a:p>
          <a:p>
            <a:r>
              <a:rPr lang="en-GB" baseline="0" dirty="0"/>
              <a:t>You can see that within the range of OECD countries, NEET rates in CEE range from what I would call the ‘low to high’ middle, with Slovenia having the lowest and Romania the highest NEET rates overall. This puts countries in the region above more Northern European countries, but below the rates that we see in Southern Europe, Latin America and Turkey</a:t>
            </a:r>
          </a:p>
          <a:p>
            <a:endParaRPr lang="en-GB" baseline="0" dirty="0"/>
          </a:p>
          <a:p>
            <a:r>
              <a:rPr lang="en-GB" baseline="0" dirty="0"/>
              <a:t>In some of these countries, the share of unemployed to overall NEETs is higher than is typical – for example in Slovenia and Croatia, the share is above the cross-country average of 35%. But in others, </a:t>
            </a:r>
            <a:r>
              <a:rPr lang="en-GB" baseline="0" dirty="0" err="1"/>
              <a:t>sucha</a:t>
            </a:r>
            <a:r>
              <a:rPr lang="en-GB" baseline="0" dirty="0"/>
              <a:t> as the Czech Republic and Bulgaria, it is substantially lower. The reasons for the differences can differ and depend on factors such the profile of the NEETs and the policy environment. But a higher inactivity share can it make more difficult to reactivate NEETs or even identify them in the first place</a:t>
            </a:r>
            <a:endParaRPr lang="en-GB" dirty="0"/>
          </a:p>
        </p:txBody>
      </p:sp>
      <p:sp>
        <p:nvSpPr>
          <p:cNvPr id="4" name="Slide Number Placeholder 3"/>
          <p:cNvSpPr>
            <a:spLocks noGrp="1"/>
          </p:cNvSpPr>
          <p:nvPr>
            <p:ph type="sldNum" sz="quarter" idx="10"/>
          </p:nvPr>
        </p:nvSpPr>
        <p:spPr/>
        <p:txBody>
          <a:bodyPr/>
          <a:lstStyle/>
          <a:p>
            <a:fld id="{42896F69-75E6-4FD2-90D5-2CE9C052F7D9}" type="slidenum">
              <a:rPr lang="en-GB" smtClean="0"/>
              <a:t>7</a:t>
            </a:fld>
            <a:endParaRPr lang="en-GB"/>
          </a:p>
        </p:txBody>
      </p:sp>
    </p:spTree>
    <p:extLst>
      <p:ext uri="{BB962C8B-B14F-4D97-AF65-F5344CB8AC3E}">
        <p14:creationId xmlns:p14="http://schemas.microsoft.com/office/powerpoint/2010/main" val="1692874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a:t>
            </a:r>
            <a:r>
              <a:rPr lang="en-GB" baseline="0" dirty="0"/>
              <a:t> the Central and Eastern European OECD countries, the picture is unfortunately slightly less rosy, though with the exception of Estonia likely also less dramatic than we might initially have feared at the outset of the pandemic. </a:t>
            </a:r>
          </a:p>
          <a:p>
            <a:endParaRPr lang="en-GB" baseline="0" dirty="0"/>
          </a:p>
          <a:p>
            <a:r>
              <a:rPr lang="en-GB" baseline="0" dirty="0"/>
              <a:t>Here, we have plotted the difference in the unemployment rate for 15-24 year olds of the second quarter of 2020 and of the fourth quarter of 2021 to the fourth quarter of 2019. On average across the OECD, the second quarter of 2020 saw the largest youth unemployment rate during the pandemic, though in some countries the peak actually happened later, in the third or fourth quarter. </a:t>
            </a:r>
          </a:p>
          <a:p>
            <a:endParaRPr lang="en-GB" baseline="0" dirty="0"/>
          </a:p>
          <a:p>
            <a:r>
              <a:rPr lang="en-GB" baseline="0" dirty="0"/>
              <a:t>The dark blue shows the initial increase in percentage points. We can see that across the OECD, the EU and all the CEE countries, this increase was positive, meaning that youth unemployment went up over this period. </a:t>
            </a:r>
          </a:p>
          <a:p>
            <a:endParaRPr lang="en-GB" baseline="0" dirty="0"/>
          </a:p>
          <a:p>
            <a:r>
              <a:rPr lang="en-GB" baseline="0" dirty="0"/>
              <a:t>The light blue shows the change between the same fourth quarter of 2019 and the fourth quarter of 2021. As we saw already in the prior slide, across the OECD and the EU, youth unemployment rates actually slightly </a:t>
            </a:r>
            <a:r>
              <a:rPr lang="en-GB" i="1" baseline="0" dirty="0"/>
              <a:t>declined</a:t>
            </a:r>
            <a:r>
              <a:rPr lang="en-GB" i="0" baseline="0" dirty="0"/>
              <a:t> when we compare these two points in time. In CEE, however, the situation is different: Only in Lithuania was the same decline observed. In all the other countries, youth unemployment at the end of 2021 was higher than at the end of 2019. </a:t>
            </a:r>
          </a:p>
          <a:p>
            <a:endParaRPr lang="en-GB" i="0" baseline="0" dirty="0"/>
          </a:p>
          <a:p>
            <a:r>
              <a:rPr lang="en-GB" i="0" baseline="0" dirty="0"/>
              <a:t>EXPLANATION CEE </a:t>
            </a:r>
          </a:p>
          <a:p>
            <a:r>
              <a:rPr lang="en-GB" i="0" baseline="0" dirty="0"/>
              <a:t>Estonia already had quite important swings in the youth unemployment rate prior to Covid-19, for example from 8% in the first quarter of 2019 to 18% a quarter late and 14% a quarter after that. EXPLANATION</a:t>
            </a:r>
          </a:p>
          <a:p>
            <a:endParaRPr lang="en-GB" i="0" baseline="0" dirty="0"/>
          </a:p>
          <a:p>
            <a:r>
              <a:rPr lang="en-GB" i="0" baseline="0" dirty="0"/>
              <a:t>OTHER COUNTRIES THAT SAW INCREASE (above one percentage point): Colombia, Costa Rica, Luxembourg, Norway, Sweden.</a:t>
            </a:r>
          </a:p>
          <a:p>
            <a:endParaRPr lang="en-GB" i="0" baseline="0" dirty="0"/>
          </a:p>
          <a:p>
            <a:r>
              <a:rPr lang="en-GB" i="0" baseline="0" dirty="0"/>
              <a:t>Between the third quarter of 2019 and 2021, across the OECD, the NEET rate decreased by 1.3 percentage points, but it decreased in 17 and increased in 11 countries. The countries where it decreased include Latvia, Slovenia and the Slovak Republic, and increased in Estonia, Lithuania, Poland, the Czech Republic. In the countries that had the largest change, the bulk of the change came about through changes in inactive rather than unemployed populations. </a:t>
            </a:r>
          </a:p>
          <a:p>
            <a:endParaRPr lang="en-GB" i="0" baseline="0" dirty="0"/>
          </a:p>
          <a:p>
            <a:r>
              <a:rPr lang="en-GB" baseline="0" dirty="0"/>
              <a:t>Across the EU-27, the NEET rate for 15-24 year olds increased by 0.9p.p. from 2019 to 2021. The increases were more pronounced in some CEE countries (Estonia, Lithuania, Poland, Romania) though not in Bulgaria, the Czech Republic, Croatia, Latvia, or there were even decreases (Hungary, Slovenia, Slovak Republic)</a:t>
            </a:r>
          </a:p>
          <a:p>
            <a:endParaRPr lang="en-GB" dirty="0"/>
          </a:p>
        </p:txBody>
      </p:sp>
      <p:sp>
        <p:nvSpPr>
          <p:cNvPr id="4" name="Slide Number Placeholder 3"/>
          <p:cNvSpPr>
            <a:spLocks noGrp="1"/>
          </p:cNvSpPr>
          <p:nvPr>
            <p:ph type="sldNum" sz="quarter" idx="10"/>
          </p:nvPr>
        </p:nvSpPr>
        <p:spPr/>
        <p:txBody>
          <a:bodyPr/>
          <a:lstStyle/>
          <a:p>
            <a:fld id="{42896F69-75E6-4FD2-90D5-2CE9C052F7D9}" type="slidenum">
              <a:rPr lang="en-GB" smtClean="0"/>
              <a:t>8</a:t>
            </a:fld>
            <a:endParaRPr lang="en-GB"/>
          </a:p>
        </p:txBody>
      </p:sp>
    </p:spTree>
    <p:extLst>
      <p:ext uri="{BB962C8B-B14F-4D97-AF65-F5344CB8AC3E}">
        <p14:creationId xmlns:p14="http://schemas.microsoft.com/office/powerpoint/2010/main" val="332130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plotted the changes</a:t>
            </a:r>
            <a:r>
              <a:rPr lang="en-GB" baseline="0" dirty="0"/>
              <a:t> in the education and in the employment rates for 15 to 29 year olds between 2019 and 2021 for EU countries. The employment rate change refers to the share of young people who are not in either formal or informal education, so below the official employment rate for the age group that also includes young people who simultaneously work and are in education.</a:t>
            </a:r>
          </a:p>
          <a:p>
            <a:endParaRPr lang="en-GB" baseline="0" dirty="0"/>
          </a:p>
          <a:p>
            <a:r>
              <a:rPr lang="en-GB" baseline="0" dirty="0"/>
              <a:t>The way to read this graph is that in countries above the diagonal, the sum of the change in 15-29 year olds in education and who are employed but not currently in education is positive, meaning that these are countries in which the NEET rate for this age group is falling. For countries below the diagonal, the opposite is true. Please note that I pulled this figure together last week based on the newly released Eurostat data, and that unfortunately in 2021 there were breaks in the data series in a majority of included countries. We haven’t yet had a chance to adjust for the definitional changes, so that this figure is still very much preliminary and should be taken with a grain of salt. </a:t>
            </a:r>
          </a:p>
          <a:p>
            <a:endParaRPr lang="en-GB" baseline="0" dirty="0"/>
          </a:p>
          <a:p>
            <a:r>
              <a:rPr lang="en-GB" baseline="0" dirty="0"/>
              <a:t>That being said, we can that most </a:t>
            </a:r>
            <a:r>
              <a:rPr lang="en-GB" baseline="0" dirty="0" err="1"/>
              <a:t>coutnries</a:t>
            </a:r>
            <a:r>
              <a:rPr lang="en-GB" baseline="0" dirty="0"/>
              <a:t> are pretty close to the diagonal, meaning that their changes in the NEET rate are not drastic. </a:t>
            </a:r>
          </a:p>
          <a:p>
            <a:endParaRPr lang="en-GB" baseline="0" dirty="0"/>
          </a:p>
          <a:p>
            <a:r>
              <a:rPr lang="en-GB" baseline="0" dirty="0"/>
              <a:t>We can also see that the majority of countries lie above the x-y axis intersection, meaning that the share of young people who are enrolled in formal and informal education has risen between 2019 and 2021. </a:t>
            </a:r>
          </a:p>
          <a:p>
            <a:endParaRPr lang="en-GB" baseline="0" dirty="0"/>
          </a:p>
          <a:p>
            <a:r>
              <a:rPr lang="en-GB" baseline="0" dirty="0"/>
              <a:t>A priori, it wasn’t evident that this would happen. On the one hand, we know that in times of economic crisis, young people often choose to stay longer or return to education than they might have had in a more favourable economic environment. On the other hand, we were also concerned that due to a decline in in-person instruction, more young people would drop out of school; and students might have been less inclined to stay at university if they had to follow courses online or had to fear infecting vulnerable relatives they were living with during in-person instruction. </a:t>
            </a:r>
          </a:p>
          <a:p>
            <a:endParaRPr lang="en-GB" baseline="0" dirty="0"/>
          </a:p>
          <a:p>
            <a:r>
              <a:rPr lang="en-GB" baseline="0" dirty="0"/>
              <a:t>But at least for most European countries, that fear does not have seemed to have translated in drops in educational participation (with the strong exception of Switzerland</a:t>
            </a:r>
          </a:p>
          <a:p>
            <a:endParaRPr lang="en-GB" baseline="0" dirty="0"/>
          </a:p>
          <a:p>
            <a:r>
              <a:rPr lang="en-US" sz="1200" dirty="0">
                <a:solidFill>
                  <a:schemeClr val="bg1"/>
                </a:solidFill>
                <a:latin typeface="Arial Narrow" panose="020B0606020202030204" pitchFamily="34" charset="0"/>
              </a:rPr>
              <a:t>In all CEE OECD member or accession countries except Lithuania, the share of youth in education increased between 2019 and 2021</a:t>
            </a:r>
          </a:p>
          <a:p>
            <a:endParaRPr lang="en-US" sz="1200" dirty="0">
              <a:solidFill>
                <a:schemeClr val="bg1"/>
              </a:solidFill>
              <a:latin typeface="Arial Narrow" panose="020B0606020202030204" pitchFamily="34" charset="0"/>
            </a:endParaRPr>
          </a:p>
          <a:p>
            <a:r>
              <a:rPr lang="en-US" sz="1200" dirty="0">
                <a:solidFill>
                  <a:schemeClr val="bg1"/>
                </a:solidFill>
                <a:latin typeface="Arial Narrow" panose="020B0606020202030204" pitchFamily="34" charset="0"/>
              </a:rPr>
              <a:t>But in the Czech Republic, Estonia, Croatia, Latvia, Poland and Romania, the increase was not large enough to offset drops in employment</a:t>
            </a:r>
          </a:p>
        </p:txBody>
      </p:sp>
      <p:sp>
        <p:nvSpPr>
          <p:cNvPr id="4" name="Slide Number Placeholder 3"/>
          <p:cNvSpPr>
            <a:spLocks noGrp="1"/>
          </p:cNvSpPr>
          <p:nvPr>
            <p:ph type="sldNum" sz="quarter" idx="10"/>
          </p:nvPr>
        </p:nvSpPr>
        <p:spPr/>
        <p:txBody>
          <a:bodyPr/>
          <a:lstStyle/>
          <a:p>
            <a:fld id="{42896F69-75E6-4FD2-90D5-2CE9C052F7D9}" type="slidenum">
              <a:rPr lang="en-GB" smtClean="0"/>
              <a:t>9</a:t>
            </a:fld>
            <a:endParaRPr lang="en-GB"/>
          </a:p>
        </p:txBody>
      </p:sp>
    </p:spTree>
    <p:extLst>
      <p:ext uri="{BB962C8B-B14F-4D97-AF65-F5344CB8AC3E}">
        <p14:creationId xmlns:p14="http://schemas.microsoft.com/office/powerpoint/2010/main" val="1422906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1648" y="4872005"/>
            <a:ext cx="6351905" cy="4965124"/>
          </a:xfrm>
        </p:spPr>
        <p:txBody>
          <a:bodyPr/>
          <a:lstStyle/>
          <a:p>
            <a:pPr marL="0" indent="0" algn="just" defTabSz="934974">
              <a:spcBef>
                <a:spcPts val="600"/>
              </a:spcBef>
              <a:spcAft>
                <a:spcPts val="600"/>
              </a:spcAft>
              <a:buFont typeface="Symbol" panose="05050102010706020507" pitchFamily="18" charset="2"/>
              <a:buNone/>
              <a:tabLst>
                <a:tab pos="551894" algn="l"/>
                <a:tab pos="773301" algn="l"/>
                <a:tab pos="994059" algn="l"/>
              </a:tabLst>
              <a:defRPr/>
            </a:pPr>
            <a:r>
              <a:rPr lang="en-GB" sz="1200" kern="1200" baseline="0" dirty="0">
                <a:solidFill>
                  <a:schemeClr val="tx1"/>
                </a:solidFill>
                <a:effectLst/>
              </a:rPr>
              <a:t>Part of the reason why we were really concerned about the impact of the </a:t>
            </a:r>
            <a:r>
              <a:rPr lang="en-GB" sz="1200" kern="1200" baseline="0" dirty="0" err="1">
                <a:solidFill>
                  <a:schemeClr val="tx1"/>
                </a:solidFill>
                <a:effectLst/>
              </a:rPr>
              <a:t>pandemicon</a:t>
            </a:r>
            <a:r>
              <a:rPr lang="en-GB" sz="1200" kern="1200" baseline="0" dirty="0">
                <a:solidFill>
                  <a:schemeClr val="tx1"/>
                </a:solidFill>
                <a:effectLst/>
              </a:rPr>
              <a:t> youth employment is that </a:t>
            </a:r>
            <a:r>
              <a:rPr lang="en-US" sz="1200" kern="1200" baseline="0" dirty="0">
                <a:solidFill>
                  <a:schemeClr val="tx1"/>
                </a:solidFill>
                <a:effectLst/>
              </a:rPr>
              <a:t>we </a:t>
            </a:r>
            <a:r>
              <a:rPr lang="en-GB" sz="1200" kern="1200" baseline="0" dirty="0">
                <a:solidFill>
                  <a:schemeClr val="tx1"/>
                </a:solidFill>
                <a:effectLst/>
              </a:rPr>
              <a:t>know from the global financial crisis that a labour market crisis can have long-term consequences on </a:t>
            </a:r>
            <a:r>
              <a:rPr lang="en-GB" baseline="0" dirty="0"/>
              <a:t>young people’s labour market outcomes.</a:t>
            </a:r>
          </a:p>
          <a:p>
            <a:pPr algn="just" defTabSz="934974">
              <a:spcBef>
                <a:spcPts val="600"/>
              </a:spcBef>
              <a:spcAft>
                <a:spcPts val="600"/>
              </a:spcAft>
              <a:tabLst>
                <a:tab pos="551894" algn="l"/>
                <a:tab pos="773301" algn="l"/>
                <a:tab pos="994059" algn="l"/>
              </a:tabLst>
              <a:defRPr/>
            </a:pPr>
            <a:endParaRPr lang="en-US" dirty="0"/>
          </a:p>
          <a:p>
            <a:pPr algn="just" defTabSz="934974">
              <a:spcBef>
                <a:spcPts val="600"/>
              </a:spcBef>
              <a:spcAft>
                <a:spcPts val="600"/>
              </a:spcAft>
              <a:tabLst>
                <a:tab pos="551894" algn="l"/>
                <a:tab pos="773301" algn="l"/>
                <a:tab pos="994059" algn="l"/>
              </a:tabLst>
              <a:defRPr/>
            </a:pPr>
            <a:r>
              <a:rPr lang="en-US" baseline="0" dirty="0"/>
              <a:t>As you can see in the chart, it took more than a decade for the youth employment rate to recover from the global financial crisis. To some extent this might show that young people are studying longer, but the unemployment rate has followed a similar trend.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678D34-43A5-40E9-A7BF-57CB28C264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223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1648" y="4872005"/>
            <a:ext cx="6351905" cy="4965124"/>
          </a:xfrm>
        </p:spPr>
        <p:txBody>
          <a:bodyPr/>
          <a:lstStyle/>
          <a:p>
            <a:pPr algn="just" defTabSz="934974">
              <a:spcBef>
                <a:spcPts val="600"/>
              </a:spcBef>
              <a:spcAft>
                <a:spcPts val="600"/>
              </a:spcAft>
              <a:tabLst>
                <a:tab pos="551894" algn="l"/>
                <a:tab pos="773301" algn="l"/>
                <a:tab pos="994059" algn="l"/>
              </a:tabLst>
              <a:defRPr/>
            </a:pPr>
            <a:r>
              <a:rPr lang="en-US" baseline="0" dirty="0"/>
              <a:t>After the last crisis, the support took a long time to arrive. </a:t>
            </a:r>
          </a:p>
          <a:p>
            <a:pPr algn="just" defTabSz="934974">
              <a:spcBef>
                <a:spcPts val="600"/>
              </a:spcBef>
              <a:spcAft>
                <a:spcPts val="600"/>
              </a:spcAft>
              <a:tabLst>
                <a:tab pos="551894" algn="l"/>
                <a:tab pos="773301" algn="l"/>
                <a:tab pos="994059" algn="l"/>
              </a:tabLst>
              <a:defRPr/>
            </a:pPr>
            <a:endParaRPr lang="en-US" baseline="0" dirty="0"/>
          </a:p>
          <a:p>
            <a:pPr algn="just" defTabSz="934974">
              <a:spcBef>
                <a:spcPts val="600"/>
              </a:spcBef>
              <a:spcAft>
                <a:spcPts val="600"/>
              </a:spcAft>
              <a:tabLst>
                <a:tab pos="551894" algn="l"/>
                <a:tab pos="773301" algn="l"/>
                <a:tab pos="994059" algn="l"/>
              </a:tabLst>
              <a:defRPr/>
            </a:pPr>
            <a:r>
              <a:rPr lang="en-US" baseline="0" dirty="0"/>
              <a:t>Though there had been discussions in the European institutions to follow the example of in particular some Nordic countries to establish a youth guarantee already from the mid-to-late </a:t>
            </a:r>
            <a:r>
              <a:rPr lang="en-US" baseline="0" dirty="0" err="1"/>
              <a:t>naughts</a:t>
            </a:r>
            <a:r>
              <a:rPr lang="en-US" baseline="0" dirty="0"/>
              <a:t> onwards, the actual establishment of a Youth Guarantee took a while. In September 2010, the Youth on the Move initiative included an appeal to the member states to offer an opportunity to young people within four months of finishing their studies. But it was only in December 2012 that the Commission launched a youth employment package that included a proposal for a Council Recommendation on the establishment of a youth guarantee, which set out the principal elements of the youth guarantee and specified the mechanisms that the EC would use to support the establishment of the guarantee in the member states.</a:t>
            </a:r>
          </a:p>
          <a:p>
            <a:pPr algn="just" defTabSz="934974">
              <a:spcBef>
                <a:spcPts val="600"/>
              </a:spcBef>
              <a:spcAft>
                <a:spcPts val="600"/>
              </a:spcAft>
              <a:tabLst>
                <a:tab pos="551894" algn="l"/>
                <a:tab pos="773301" algn="l"/>
                <a:tab pos="994059" algn="l"/>
              </a:tabLst>
              <a:defRPr/>
            </a:pPr>
            <a:endParaRPr lang="en-US" baseline="0" dirty="0"/>
          </a:p>
          <a:p>
            <a:pPr algn="just" defTabSz="934974">
              <a:spcBef>
                <a:spcPts val="600"/>
              </a:spcBef>
              <a:spcAft>
                <a:spcPts val="600"/>
              </a:spcAft>
              <a:tabLst>
                <a:tab pos="551894" algn="l"/>
                <a:tab pos="773301" algn="l"/>
                <a:tab pos="994059" algn="l"/>
              </a:tabLst>
              <a:defRPr/>
            </a:pPr>
            <a:r>
              <a:rPr lang="en-US" baseline="0" dirty="0"/>
              <a:t>In April 2013, the council adopted the proposal as a recommendation to member states, and throughout the year, financing from the EU side was set in place. </a:t>
            </a:r>
          </a:p>
          <a:p>
            <a:pPr algn="just" defTabSz="934974">
              <a:spcBef>
                <a:spcPts val="600"/>
              </a:spcBef>
              <a:spcAft>
                <a:spcPts val="600"/>
              </a:spcAft>
              <a:tabLst>
                <a:tab pos="551894" algn="l"/>
                <a:tab pos="773301" algn="l"/>
                <a:tab pos="994059" algn="l"/>
              </a:tabLst>
              <a:defRPr/>
            </a:pPr>
            <a:endParaRPr lang="en-US" baseline="0" dirty="0"/>
          </a:p>
          <a:p>
            <a:pPr algn="just" defTabSz="934974">
              <a:spcBef>
                <a:spcPts val="600"/>
              </a:spcBef>
              <a:spcAft>
                <a:spcPts val="600"/>
              </a:spcAft>
              <a:tabLst>
                <a:tab pos="551894" algn="l"/>
                <a:tab pos="773301" algn="l"/>
                <a:tab pos="994059" algn="l"/>
              </a:tabLst>
              <a:defRPr/>
            </a:pPr>
            <a:r>
              <a:rPr lang="en-US" baseline="0" dirty="0"/>
              <a:t>At the OECD as well, Ministers adopted the OECD Action Plan for Youth in May 2013.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678D34-43A5-40E9-A7BF-57CB28C264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947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235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7906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fr-FR" dirty="0"/>
              <a:t>Click to </a:t>
            </a:r>
            <a:r>
              <a:rPr lang="fr-FR" dirty="0" err="1"/>
              <a:t>edit</a:t>
            </a:r>
            <a:r>
              <a:rPr lang="fr-FR" dirty="0"/>
              <a:t> </a:t>
            </a:r>
            <a:r>
              <a:rPr lang="fr-FR" dirty="0" err="1"/>
              <a:t>Slide</a:t>
            </a:r>
            <a:r>
              <a:rPr lang="fr-FR" dirty="0"/>
              <a:t> </a:t>
            </a:r>
            <a:r>
              <a:rPr lang="fr-FR" dirty="0" err="1"/>
              <a:t>title</a:t>
            </a:r>
            <a:br>
              <a:rPr lang="fr-FR" dirty="0"/>
            </a:br>
            <a:r>
              <a:rPr lang="fr-FR" dirty="0" err="1"/>
              <a:t>Title</a:t>
            </a:r>
            <a:r>
              <a:rPr lang="fr-FR" dirty="0"/>
              <a:t> </a:t>
            </a:r>
            <a:r>
              <a:rPr lang="fr-FR" dirty="0" err="1"/>
              <a:t>can</a:t>
            </a:r>
            <a:r>
              <a:rPr lang="fr-FR" dirty="0"/>
              <a:t> </a:t>
            </a:r>
            <a:r>
              <a:rPr lang="fr-FR" dirty="0" err="1"/>
              <a:t>be</a:t>
            </a:r>
            <a:r>
              <a:rPr lang="fr-FR" dirty="0"/>
              <a:t> </a:t>
            </a:r>
            <a:r>
              <a:rPr lang="fr-FR" dirty="0" err="1"/>
              <a:t>extended</a:t>
            </a:r>
            <a:r>
              <a:rPr lang="fr-FR" dirty="0"/>
              <a:t> to </a:t>
            </a:r>
            <a:r>
              <a:rPr lang="fr-FR" dirty="0" err="1"/>
              <a:t>two</a:t>
            </a:r>
            <a:r>
              <a:rPr lang="fr-FR" dirty="0"/>
              <a:t> </a:t>
            </a:r>
            <a:r>
              <a:rPr lang="fr-FR" dirty="0" err="1"/>
              <a:t>lines</a:t>
            </a:r>
            <a:endParaRPr lang="en-US" dirty="0"/>
          </a:p>
        </p:txBody>
      </p:sp>
      <p:sp>
        <p:nvSpPr>
          <p:cNvPr id="3" name="Content Placeholder 2"/>
          <p:cNvSpPr>
            <a:spLocks noGrp="1"/>
          </p:cNvSpPr>
          <p:nvPr>
            <p:ph idx="1"/>
          </p:nvPr>
        </p:nvSpPr>
        <p:spPr/>
        <p:txBody>
          <a:bodyPr/>
          <a:lstStyle>
            <a:lvl1pPr>
              <a:defRPr>
                <a:solidFill>
                  <a:srgbClr val="595959"/>
                </a:solidFill>
              </a:defRPr>
            </a:lvl1pPr>
            <a:lvl2pPr>
              <a:buClr>
                <a:srgbClr val="727272"/>
              </a:buCl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Espace réservé du numéro de diapositive 8"/>
          <p:cNvSpPr>
            <a:spLocks noGrp="1"/>
          </p:cNvSpPr>
          <p:nvPr>
            <p:ph type="sldNum" sz="quarter" idx="12"/>
          </p:nvPr>
        </p:nvSpPr>
        <p:spPr/>
        <p:txBody>
          <a:bodyPr/>
          <a:lstStyle/>
          <a:p>
            <a:fld id="{ABC83FD2-9913-4D9E-952A-A6D73E7EB0D7}" type="slidenum">
              <a:rPr lang="en-GB" smtClean="0"/>
              <a:t>‹#›</a:t>
            </a:fld>
            <a:endParaRPr lang="en-GB" dirty="0"/>
          </a:p>
        </p:txBody>
      </p:sp>
      <p:sp>
        <p:nvSpPr>
          <p:cNvPr id="6" name="Espace réservé du pied de page 7">
            <a:extLst>
              <a:ext uri="{FF2B5EF4-FFF2-40B4-BE49-F238E27FC236}">
                <a16:creationId xmlns:a16="http://schemas.microsoft.com/office/drawing/2014/main" id="{EF9261C3-E81C-7A4C-A1B1-7675A5207E90}"/>
              </a:ext>
            </a:extLst>
          </p:cNvPr>
          <p:cNvSpPr>
            <a:spLocks noGrp="1"/>
          </p:cNvSpPr>
          <p:nvPr>
            <p:ph type="ftr" sz="quarter" idx="11"/>
          </p:nvPr>
        </p:nvSpPr>
        <p:spPr>
          <a:xfrm>
            <a:off x="1406400" y="6340800"/>
            <a:ext cx="8160000" cy="244800"/>
          </a:xfrm>
        </p:spPr>
        <p:txBody>
          <a:bodyPr/>
          <a:lstStyle/>
          <a:p>
            <a:endParaRPr lang="en-GB" dirty="0"/>
          </a:p>
        </p:txBody>
      </p:sp>
    </p:spTree>
    <p:extLst>
      <p:ext uri="{BB962C8B-B14F-4D97-AF65-F5344CB8AC3E}">
        <p14:creationId xmlns:p14="http://schemas.microsoft.com/office/powerpoint/2010/main" val="254039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Diapositive de titre">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0" y="0"/>
            <a:ext cx="12192000" cy="6858000"/>
          </a:xfrm>
          <a:prstGeom prst="rect">
            <a:avLst/>
          </a:prstGeom>
        </p:spPr>
      </p:pic>
      <p:pic>
        <p:nvPicPr>
          <p:cNvPr id="3" name="Image 9"/>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8512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DD95E-62DD-4E95-B8DD-9295DC8A395F}" type="datetimeFigureOut">
              <a:rPr lang="en-GB" smtClean="0">
                <a:solidFill>
                  <a:prstClr val="black">
                    <a:tint val="75000"/>
                  </a:prstClr>
                </a:solidFill>
              </a:rPr>
              <a:pPr/>
              <a:t>19/05/2022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DD2B62B-1FA4-4963-860A-FC471714E7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577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670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b="1"/>
            </a:lvl1pPr>
          </a:lstStyle>
          <a:p>
            <a:r>
              <a:rPr lang="fr-FR" dirty="0"/>
              <a:t>Click to </a:t>
            </a:r>
            <a:r>
              <a:rPr lang="fr-FR" dirty="0" err="1"/>
              <a:t>edit</a:t>
            </a:r>
            <a:r>
              <a:rPr lang="fr-FR" dirty="0"/>
              <a:t> </a:t>
            </a:r>
            <a:r>
              <a:rPr lang="fr-FR" dirty="0" err="1"/>
              <a:t>Slide</a:t>
            </a:r>
            <a:r>
              <a:rPr lang="fr-FR" dirty="0"/>
              <a:t> </a:t>
            </a:r>
            <a:r>
              <a:rPr lang="fr-FR" dirty="0" err="1"/>
              <a:t>title</a:t>
            </a:r>
            <a:br>
              <a:rPr lang="fr-FR" dirty="0"/>
            </a:br>
            <a:r>
              <a:rPr lang="fr-FR" dirty="0" err="1"/>
              <a:t>Title</a:t>
            </a:r>
            <a:r>
              <a:rPr lang="fr-FR" dirty="0"/>
              <a:t> </a:t>
            </a:r>
            <a:r>
              <a:rPr lang="fr-FR" dirty="0" err="1"/>
              <a:t>can</a:t>
            </a:r>
            <a:r>
              <a:rPr lang="fr-FR" dirty="0"/>
              <a:t> </a:t>
            </a:r>
            <a:r>
              <a:rPr lang="fr-FR" dirty="0" err="1"/>
              <a:t>be</a:t>
            </a:r>
            <a:r>
              <a:rPr lang="fr-FR" dirty="0"/>
              <a:t> </a:t>
            </a:r>
            <a:r>
              <a:rPr lang="fr-FR" dirty="0" err="1"/>
              <a:t>extended</a:t>
            </a:r>
            <a:r>
              <a:rPr lang="fr-FR" dirty="0"/>
              <a:t> to </a:t>
            </a:r>
            <a:r>
              <a:rPr lang="fr-FR" dirty="0" err="1"/>
              <a:t>two</a:t>
            </a:r>
            <a:r>
              <a:rPr lang="fr-FR" dirty="0"/>
              <a:t> </a:t>
            </a:r>
            <a:r>
              <a:rPr lang="fr-FR" dirty="0" err="1"/>
              <a:t>lines</a:t>
            </a:r>
            <a:endParaRPr lang="en-US" dirty="0"/>
          </a:p>
        </p:txBody>
      </p:sp>
      <p:sp>
        <p:nvSpPr>
          <p:cNvPr id="3" name="Content Placeholder 2"/>
          <p:cNvSpPr>
            <a:spLocks noGrp="1"/>
          </p:cNvSpPr>
          <p:nvPr>
            <p:ph idx="1"/>
          </p:nvPr>
        </p:nvSpPr>
        <p:spPr/>
        <p:txBody>
          <a:bodyPr/>
          <a:lstStyle>
            <a:lvl1pPr>
              <a:defRPr>
                <a:solidFill>
                  <a:srgbClr val="595959"/>
                </a:solidFill>
              </a:defRPr>
            </a:lvl1pPr>
            <a:lvl2pPr>
              <a:buClr>
                <a:srgbClr val="727272"/>
              </a:buCl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Espace réservé du numéro de diapositive 8"/>
          <p:cNvSpPr>
            <a:spLocks noGrp="1"/>
          </p:cNvSpPr>
          <p:nvPr>
            <p:ph type="sldNum" sz="quarter" idx="12"/>
          </p:nvPr>
        </p:nvSpPr>
        <p:spPr/>
        <p:txBody>
          <a:bodyPr/>
          <a:lstStyle/>
          <a:p>
            <a:fld id="{ABC83FD2-9913-4D9E-952A-A6D73E7EB0D7}" type="slidenum">
              <a:rPr lang="en-GB" smtClean="0"/>
              <a:t>‹#›</a:t>
            </a:fld>
            <a:endParaRPr lang="en-GB" dirty="0"/>
          </a:p>
        </p:txBody>
      </p:sp>
      <p:sp>
        <p:nvSpPr>
          <p:cNvPr id="6" name="Espace réservé du pied de page 7">
            <a:extLst>
              <a:ext uri="{FF2B5EF4-FFF2-40B4-BE49-F238E27FC236}">
                <a16:creationId xmlns:a16="http://schemas.microsoft.com/office/drawing/2014/main" id="{EF9261C3-E81C-7A4C-A1B1-7675A5207E90}"/>
              </a:ext>
            </a:extLst>
          </p:cNvPr>
          <p:cNvSpPr>
            <a:spLocks noGrp="1"/>
          </p:cNvSpPr>
          <p:nvPr>
            <p:ph type="ftr" sz="quarter" idx="11"/>
          </p:nvPr>
        </p:nvSpPr>
        <p:spPr>
          <a:xfrm>
            <a:off x="1406400" y="6340800"/>
            <a:ext cx="8160000" cy="244800"/>
          </a:xfrm>
        </p:spPr>
        <p:txBody>
          <a:bodyPr/>
          <a:lstStyle/>
          <a:p>
            <a:endParaRPr lang="en-GB" dirty="0"/>
          </a:p>
        </p:txBody>
      </p:sp>
    </p:spTree>
    <p:extLst>
      <p:ext uri="{BB962C8B-B14F-4D97-AF65-F5344CB8AC3E}">
        <p14:creationId xmlns:p14="http://schemas.microsoft.com/office/powerpoint/2010/main" val="352913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Diapositive de titre">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0" y="0"/>
            <a:ext cx="12192000" cy="6858000"/>
          </a:xfrm>
          <a:prstGeom prst="rect">
            <a:avLst/>
          </a:prstGeom>
        </p:spPr>
      </p:pic>
      <p:pic>
        <p:nvPicPr>
          <p:cNvPr id="3" name="Image 9"/>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7873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5264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3C140CD5-7FE0-4325-A649-63F01A8CBCFC}" type="datetimeFigureOut">
              <a:rPr lang="en-GB" smtClean="0"/>
              <a:t>19/05/2022</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4DBA4320-113A-4BEE-A654-389C4380C06B}" type="slidenum">
              <a:rPr lang="en-GB" smtClean="0"/>
              <a:t>‹#›</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42752488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000" y="187200"/>
            <a:ext cx="11520000" cy="1296000"/>
          </a:xfrm>
          <a:prstGeom prst="rect">
            <a:avLst/>
          </a:prstGeom>
        </p:spPr>
        <p:txBody>
          <a:bodyPr vert="horz" lIns="91440" tIns="45720" rIns="91440" bIns="45720" rtlCol="0" anchor="t" anchorCtr="0">
            <a:noAutofit/>
          </a:bodyPr>
          <a:lstStyle/>
          <a:p>
            <a:r>
              <a:rPr lang="fr-FR" dirty="0"/>
              <a:t>Click to </a:t>
            </a:r>
            <a:r>
              <a:rPr lang="fr-FR" dirty="0" err="1"/>
              <a:t>edit</a:t>
            </a:r>
            <a:r>
              <a:rPr lang="fr-FR" dirty="0"/>
              <a:t> </a:t>
            </a:r>
            <a:r>
              <a:rPr lang="fr-FR" dirty="0" err="1"/>
              <a:t>Slide</a:t>
            </a:r>
            <a:r>
              <a:rPr lang="fr-FR" dirty="0"/>
              <a:t> </a:t>
            </a:r>
            <a:r>
              <a:rPr lang="fr-FR" dirty="0" err="1"/>
              <a:t>title</a:t>
            </a:r>
            <a:br>
              <a:rPr lang="fr-FR" dirty="0"/>
            </a:br>
            <a:r>
              <a:rPr lang="fr-FR" dirty="0" err="1"/>
              <a:t>Title</a:t>
            </a:r>
            <a:r>
              <a:rPr lang="fr-FR" dirty="0"/>
              <a:t> </a:t>
            </a:r>
            <a:r>
              <a:rPr lang="fr-FR" dirty="0" err="1"/>
              <a:t>can</a:t>
            </a:r>
            <a:r>
              <a:rPr lang="fr-FR" dirty="0"/>
              <a:t> </a:t>
            </a:r>
            <a:r>
              <a:rPr lang="fr-FR" dirty="0" err="1"/>
              <a:t>be</a:t>
            </a:r>
            <a:r>
              <a:rPr lang="fr-FR" dirty="0"/>
              <a:t> </a:t>
            </a:r>
            <a:r>
              <a:rPr lang="fr-FR" dirty="0" err="1"/>
              <a:t>extended</a:t>
            </a:r>
            <a:r>
              <a:rPr lang="fr-FR" dirty="0"/>
              <a:t> to </a:t>
            </a:r>
            <a:r>
              <a:rPr lang="fr-FR" dirty="0" err="1"/>
              <a:t>two</a:t>
            </a:r>
            <a:r>
              <a:rPr lang="fr-FR" dirty="0"/>
              <a:t> </a:t>
            </a:r>
            <a:r>
              <a:rPr lang="fr-FR" dirty="0" err="1"/>
              <a:t>lines</a:t>
            </a:r>
            <a:endParaRPr lang="en-US" dirty="0"/>
          </a:p>
        </p:txBody>
      </p:sp>
      <p:sp>
        <p:nvSpPr>
          <p:cNvPr id="3" name="Text Placeholder 2"/>
          <p:cNvSpPr>
            <a:spLocks noGrp="1"/>
          </p:cNvSpPr>
          <p:nvPr>
            <p:ph type="body" idx="1"/>
          </p:nvPr>
        </p:nvSpPr>
        <p:spPr>
          <a:xfrm>
            <a:off x="336000" y="1560000"/>
            <a:ext cx="11520000" cy="43200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4"/>
          </p:nvPr>
        </p:nvSpPr>
        <p:spPr>
          <a:xfrm>
            <a:off x="11601600" y="6340800"/>
            <a:ext cx="456000" cy="244800"/>
          </a:xfrm>
          <a:prstGeom prst="rect">
            <a:avLst/>
          </a:prstGeom>
        </p:spPr>
        <p:txBody>
          <a:bodyPr vert="horz" wrap="none" lIns="91440" tIns="45720" rIns="91440" bIns="45720" rtlCol="0" anchor="ctr" anchorCtr="0"/>
          <a:lstStyle>
            <a:lvl1pPr algn="ctr">
              <a:defRPr sz="1600" baseline="0">
                <a:solidFill>
                  <a:srgbClr val="FFFFFF"/>
                </a:solidFill>
                <a:latin typeface="Arial"/>
              </a:defRPr>
            </a:lvl1pPr>
          </a:lstStyle>
          <a:p>
            <a:fld id="{ABC83FD2-9913-4D9E-952A-A6D73E7EB0D7}" type="slidenum">
              <a:rPr lang="en-GB" smtClean="0"/>
              <a:t>‹#›</a:t>
            </a:fld>
            <a:endParaRPr lang="en-GB" dirty="0"/>
          </a:p>
        </p:txBody>
      </p:sp>
      <p:sp>
        <p:nvSpPr>
          <p:cNvPr id="7" name="Footer Placeholder 4">
            <a:extLst>
              <a:ext uri="{FF2B5EF4-FFF2-40B4-BE49-F238E27FC236}">
                <a16:creationId xmlns:a16="http://schemas.microsoft.com/office/drawing/2014/main" id="{388FAB36-A3E1-B645-A5F9-94502EB88D70}"/>
              </a:ext>
            </a:extLst>
          </p:cNvPr>
          <p:cNvSpPr>
            <a:spLocks noGrp="1"/>
          </p:cNvSpPr>
          <p:nvPr>
            <p:ph type="ftr" sz="quarter" idx="3"/>
          </p:nvPr>
        </p:nvSpPr>
        <p:spPr>
          <a:xfrm>
            <a:off x="1406400" y="6340800"/>
            <a:ext cx="8160000" cy="244800"/>
          </a:xfrm>
          <a:prstGeom prst="rect">
            <a:avLst/>
          </a:prstGeom>
        </p:spPr>
        <p:txBody>
          <a:bodyPr vert="horz" lIns="0" tIns="45720" rIns="91440" bIns="45720" rtlCol="0" anchor="ctr" anchorCtr="0"/>
          <a:lstStyle>
            <a:lvl1pPr algn="l">
              <a:defRPr sz="1600" kern="1200" baseline="0">
                <a:solidFill>
                  <a:schemeClr val="tx1"/>
                </a:solidFill>
                <a:latin typeface="Arial"/>
              </a:defRPr>
            </a:lvl1pPr>
          </a:lstStyle>
          <a:p>
            <a:endParaRPr lang="en-GB" dirty="0"/>
          </a:p>
        </p:txBody>
      </p:sp>
      <p:sp>
        <p:nvSpPr>
          <p:cNvPr id="8" name="Footer Placeholder 4">
            <a:extLst>
              <a:ext uri="{FF2B5EF4-FFF2-40B4-BE49-F238E27FC236}">
                <a16:creationId xmlns:a16="http://schemas.microsoft.com/office/drawing/2014/main" id="{9663F5E9-3E05-9140-AB3A-13FCE0330B8B}"/>
              </a:ext>
            </a:extLst>
          </p:cNvPr>
          <p:cNvSpPr txBox="1">
            <a:spLocks/>
          </p:cNvSpPr>
          <p:nvPr/>
        </p:nvSpPr>
        <p:spPr>
          <a:xfrm>
            <a:off x="336000" y="6340800"/>
            <a:ext cx="1056000" cy="244800"/>
          </a:xfrm>
          <a:prstGeom prst="rect">
            <a:avLst/>
          </a:prstGeom>
        </p:spPr>
        <p:txBody>
          <a:bodyPr vert="horz" wrap="none" lIns="121920" tIns="60960" rIns="0" bIns="60960" rtlCol="0" anchor="ctr" anchorCtr="0"/>
          <a:lstStyle>
            <a:defPPr>
              <a:defRPr lang="fr-FR"/>
            </a:defPPr>
            <a:lvl1pPr marL="0" algn="l" defTabSz="457200" rtl="0" eaLnBrk="1" latinLnBrk="0" hangingPunct="1">
              <a:defRPr sz="1200" kern="1200" baseline="0">
                <a:solidFill>
                  <a:srgbClr val="72727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600" dirty="0">
                <a:solidFill>
                  <a:schemeClr val="tx1"/>
                </a:solidFill>
              </a:rPr>
              <a:t>© OECD |</a:t>
            </a:r>
            <a:endParaRPr lang="fr-FR" sz="1600" dirty="0">
              <a:solidFill>
                <a:schemeClr val="tx1"/>
              </a:solidFill>
            </a:endParaRPr>
          </a:p>
        </p:txBody>
      </p:sp>
    </p:spTree>
    <p:extLst>
      <p:ext uri="{BB962C8B-B14F-4D97-AF65-F5344CB8AC3E}">
        <p14:creationId xmlns:p14="http://schemas.microsoft.com/office/powerpoint/2010/main" val="9030312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Lst>
  <p:txStyles>
    <p:titleStyle>
      <a:lvl1pPr algn="l" defTabSz="1219170" rtl="0" eaLnBrk="1" latinLnBrk="0" hangingPunct="1">
        <a:lnSpc>
          <a:spcPts val="4533"/>
        </a:lnSpc>
        <a:spcBef>
          <a:spcPct val="0"/>
        </a:spcBef>
        <a:buNone/>
        <a:defRPr sz="4000" b="1" kern="1200">
          <a:solidFill>
            <a:srgbClr val="0B0064"/>
          </a:solidFill>
          <a:latin typeface="Arial"/>
          <a:ea typeface="+mj-ea"/>
          <a:cs typeface="+mj-cs"/>
        </a:defRPr>
      </a:lvl1pPr>
    </p:titleStyle>
    <p:bodyStyle>
      <a:lvl1pPr marL="457189" indent="-457189" algn="l" defTabSz="1219170" rtl="0" eaLnBrk="1" latinLnBrk="0" hangingPunct="1">
        <a:spcBef>
          <a:spcPct val="20000"/>
        </a:spcBef>
        <a:buFont typeface="Arial" pitchFamily="34" charset="0"/>
        <a:buChar char="•"/>
        <a:defRPr sz="3733" kern="1200">
          <a:solidFill>
            <a:srgbClr val="595959"/>
          </a:solidFill>
          <a:latin typeface="+mn-lt"/>
          <a:ea typeface="+mn-ea"/>
          <a:cs typeface="+mn-cs"/>
        </a:defRPr>
      </a:lvl1pPr>
      <a:lvl2pPr marL="990575" indent="-380990" algn="l" defTabSz="1219170" rtl="0" eaLnBrk="1" latinLnBrk="0" hangingPunct="1">
        <a:spcBef>
          <a:spcPct val="20000"/>
        </a:spcBef>
        <a:buClr>
          <a:srgbClr val="727272"/>
        </a:buClr>
        <a:buFont typeface="Arial" pitchFamily="34" charset="0"/>
        <a:buChar char="–"/>
        <a:defRPr sz="3200" kern="1200">
          <a:solidFill>
            <a:srgbClr val="595959"/>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667" kern="1200">
          <a:solidFill>
            <a:srgbClr val="595959"/>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133" kern="1200">
          <a:solidFill>
            <a:srgbClr val="595959"/>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600" kern="1200">
          <a:solidFill>
            <a:srgbClr val="595959"/>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3" name="Image 12"/>
          <p:cNvPicPr>
            <a:picLocks noChangeAspect="1"/>
          </p:cNvPicPr>
          <p:nvPr/>
        </p:nvPicPr>
        <p:blipFill>
          <a:blip r:embed="rId8"/>
          <a:stretch>
            <a:fillRect/>
          </a:stretch>
        </p:blipFill>
        <p:spPr>
          <a:xfrm>
            <a:off x="0" y="0"/>
            <a:ext cx="12192000" cy="6858000"/>
          </a:xfrm>
          <a:prstGeom prst="rect">
            <a:avLst/>
          </a:prstGeom>
        </p:spPr>
      </p:pic>
      <p:sp>
        <p:nvSpPr>
          <p:cNvPr id="2" name="Title Placeholder 1"/>
          <p:cNvSpPr>
            <a:spLocks noGrp="1"/>
          </p:cNvSpPr>
          <p:nvPr>
            <p:ph type="title"/>
          </p:nvPr>
        </p:nvSpPr>
        <p:spPr>
          <a:xfrm>
            <a:off x="336000" y="187200"/>
            <a:ext cx="11520000" cy="1296000"/>
          </a:xfrm>
          <a:prstGeom prst="rect">
            <a:avLst/>
          </a:prstGeom>
        </p:spPr>
        <p:txBody>
          <a:bodyPr vert="horz" lIns="91440" tIns="45720" rIns="91440" bIns="45720" rtlCol="0" anchor="t" anchorCtr="0">
            <a:noAutofit/>
          </a:bodyPr>
          <a:lstStyle/>
          <a:p>
            <a:r>
              <a:rPr lang="fr-FR" dirty="0"/>
              <a:t>Click to </a:t>
            </a:r>
            <a:r>
              <a:rPr lang="fr-FR" dirty="0" err="1"/>
              <a:t>edit</a:t>
            </a:r>
            <a:r>
              <a:rPr lang="fr-FR" dirty="0"/>
              <a:t> </a:t>
            </a:r>
            <a:r>
              <a:rPr lang="fr-FR" dirty="0" err="1"/>
              <a:t>Slide</a:t>
            </a:r>
            <a:r>
              <a:rPr lang="fr-FR" dirty="0"/>
              <a:t> </a:t>
            </a:r>
            <a:r>
              <a:rPr lang="fr-FR" dirty="0" err="1"/>
              <a:t>title</a:t>
            </a:r>
            <a:br>
              <a:rPr lang="fr-FR" dirty="0"/>
            </a:br>
            <a:r>
              <a:rPr lang="fr-FR" dirty="0" err="1"/>
              <a:t>Title</a:t>
            </a:r>
            <a:r>
              <a:rPr lang="fr-FR" dirty="0"/>
              <a:t> </a:t>
            </a:r>
            <a:r>
              <a:rPr lang="fr-FR" dirty="0" err="1"/>
              <a:t>can</a:t>
            </a:r>
            <a:r>
              <a:rPr lang="fr-FR" dirty="0"/>
              <a:t> </a:t>
            </a:r>
            <a:r>
              <a:rPr lang="fr-FR" dirty="0" err="1"/>
              <a:t>be</a:t>
            </a:r>
            <a:r>
              <a:rPr lang="fr-FR" dirty="0"/>
              <a:t> </a:t>
            </a:r>
            <a:r>
              <a:rPr lang="fr-FR" dirty="0" err="1"/>
              <a:t>extended</a:t>
            </a:r>
            <a:r>
              <a:rPr lang="fr-FR" dirty="0"/>
              <a:t> to </a:t>
            </a:r>
            <a:r>
              <a:rPr lang="fr-FR" dirty="0" err="1"/>
              <a:t>two</a:t>
            </a:r>
            <a:r>
              <a:rPr lang="fr-FR" dirty="0"/>
              <a:t> </a:t>
            </a:r>
            <a:r>
              <a:rPr lang="fr-FR" dirty="0" err="1"/>
              <a:t>lines</a:t>
            </a:r>
            <a:endParaRPr lang="en-US" dirty="0"/>
          </a:p>
        </p:txBody>
      </p:sp>
      <p:sp>
        <p:nvSpPr>
          <p:cNvPr id="3" name="Text Placeholder 2"/>
          <p:cNvSpPr>
            <a:spLocks noGrp="1"/>
          </p:cNvSpPr>
          <p:nvPr>
            <p:ph type="body" idx="1"/>
          </p:nvPr>
        </p:nvSpPr>
        <p:spPr>
          <a:xfrm>
            <a:off x="336000" y="1560000"/>
            <a:ext cx="11520000" cy="43200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4"/>
          </p:nvPr>
        </p:nvSpPr>
        <p:spPr>
          <a:xfrm>
            <a:off x="11601600" y="6340800"/>
            <a:ext cx="456000" cy="244800"/>
          </a:xfrm>
          <a:prstGeom prst="rect">
            <a:avLst/>
          </a:prstGeom>
        </p:spPr>
        <p:txBody>
          <a:bodyPr vert="horz" wrap="none" lIns="91440" tIns="45720" rIns="91440" bIns="45720" rtlCol="0" anchor="ctr" anchorCtr="0"/>
          <a:lstStyle>
            <a:lvl1pPr algn="ctr">
              <a:defRPr sz="1600" baseline="0">
                <a:solidFill>
                  <a:srgbClr val="FFFFFF"/>
                </a:solidFill>
                <a:latin typeface="Arial"/>
              </a:defRPr>
            </a:lvl1pPr>
          </a:lstStyle>
          <a:p>
            <a:fld id="{ABC83FD2-9913-4D9E-952A-A6D73E7EB0D7}" type="slidenum">
              <a:rPr lang="en-GB" smtClean="0"/>
              <a:t>‹#›</a:t>
            </a:fld>
            <a:endParaRPr lang="en-GB" dirty="0"/>
          </a:p>
        </p:txBody>
      </p:sp>
      <p:sp>
        <p:nvSpPr>
          <p:cNvPr id="7" name="Footer Placeholder 4">
            <a:extLst>
              <a:ext uri="{FF2B5EF4-FFF2-40B4-BE49-F238E27FC236}">
                <a16:creationId xmlns:a16="http://schemas.microsoft.com/office/drawing/2014/main" id="{388FAB36-A3E1-B645-A5F9-94502EB88D70}"/>
              </a:ext>
            </a:extLst>
          </p:cNvPr>
          <p:cNvSpPr>
            <a:spLocks noGrp="1"/>
          </p:cNvSpPr>
          <p:nvPr>
            <p:ph type="ftr" sz="quarter" idx="3"/>
          </p:nvPr>
        </p:nvSpPr>
        <p:spPr>
          <a:xfrm>
            <a:off x="1406400" y="6340800"/>
            <a:ext cx="8160000" cy="244800"/>
          </a:xfrm>
          <a:prstGeom prst="rect">
            <a:avLst/>
          </a:prstGeom>
        </p:spPr>
        <p:txBody>
          <a:bodyPr vert="horz" lIns="0" tIns="45720" rIns="91440" bIns="45720" rtlCol="0" anchor="ctr" anchorCtr="0"/>
          <a:lstStyle>
            <a:lvl1pPr algn="l">
              <a:defRPr sz="1600" kern="1200" baseline="0">
                <a:solidFill>
                  <a:schemeClr val="tx1"/>
                </a:solidFill>
                <a:latin typeface="Arial"/>
              </a:defRPr>
            </a:lvl1pPr>
          </a:lstStyle>
          <a:p>
            <a:endParaRPr lang="en-GB" dirty="0"/>
          </a:p>
        </p:txBody>
      </p:sp>
      <p:sp>
        <p:nvSpPr>
          <p:cNvPr id="8" name="Footer Placeholder 4">
            <a:extLst>
              <a:ext uri="{FF2B5EF4-FFF2-40B4-BE49-F238E27FC236}">
                <a16:creationId xmlns:a16="http://schemas.microsoft.com/office/drawing/2014/main" id="{9663F5E9-3E05-9140-AB3A-13FCE0330B8B}"/>
              </a:ext>
            </a:extLst>
          </p:cNvPr>
          <p:cNvSpPr txBox="1">
            <a:spLocks/>
          </p:cNvSpPr>
          <p:nvPr/>
        </p:nvSpPr>
        <p:spPr>
          <a:xfrm>
            <a:off x="336000" y="6340800"/>
            <a:ext cx="1056000" cy="244800"/>
          </a:xfrm>
          <a:prstGeom prst="rect">
            <a:avLst/>
          </a:prstGeom>
        </p:spPr>
        <p:txBody>
          <a:bodyPr vert="horz" wrap="none" lIns="121920" tIns="60960" rIns="0" bIns="60960" rtlCol="0" anchor="ctr" anchorCtr="0"/>
          <a:lstStyle>
            <a:defPPr>
              <a:defRPr lang="fr-FR"/>
            </a:defPPr>
            <a:lvl1pPr marL="0" algn="l" defTabSz="457200" rtl="0" eaLnBrk="1" latinLnBrk="0" hangingPunct="1">
              <a:defRPr sz="1200" kern="1200" baseline="0">
                <a:solidFill>
                  <a:srgbClr val="72727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600" dirty="0">
                <a:solidFill>
                  <a:schemeClr val="tx1"/>
                </a:solidFill>
              </a:rPr>
              <a:t>© OECD |</a:t>
            </a:r>
            <a:endParaRPr lang="fr-FR" sz="1600" dirty="0">
              <a:solidFill>
                <a:schemeClr val="tx1"/>
              </a:solidFill>
            </a:endParaRPr>
          </a:p>
        </p:txBody>
      </p:sp>
    </p:spTree>
    <p:extLst>
      <p:ext uri="{BB962C8B-B14F-4D97-AF65-F5344CB8AC3E}">
        <p14:creationId xmlns:p14="http://schemas.microsoft.com/office/powerpoint/2010/main" val="3086968153"/>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1" r:id="rId6"/>
  </p:sldLayoutIdLst>
  <p:txStyles>
    <p:titleStyle>
      <a:lvl1pPr algn="l" defTabSz="1219170" rtl="0" eaLnBrk="1" latinLnBrk="0" hangingPunct="1">
        <a:lnSpc>
          <a:spcPts val="4533"/>
        </a:lnSpc>
        <a:spcBef>
          <a:spcPct val="0"/>
        </a:spcBef>
        <a:buNone/>
        <a:defRPr sz="4000" b="1" kern="1200">
          <a:solidFill>
            <a:srgbClr val="0B0064"/>
          </a:solidFill>
          <a:latin typeface="Arial"/>
          <a:ea typeface="+mj-ea"/>
          <a:cs typeface="+mj-cs"/>
        </a:defRPr>
      </a:lvl1pPr>
    </p:titleStyle>
    <p:bodyStyle>
      <a:lvl1pPr marL="457189" indent="-457189" algn="l" defTabSz="1219170" rtl="0" eaLnBrk="1" latinLnBrk="0" hangingPunct="1">
        <a:spcBef>
          <a:spcPct val="20000"/>
        </a:spcBef>
        <a:buFont typeface="Arial" pitchFamily="34" charset="0"/>
        <a:buChar char="•"/>
        <a:defRPr sz="3733" kern="1200">
          <a:solidFill>
            <a:srgbClr val="595959"/>
          </a:solidFill>
          <a:latin typeface="+mn-lt"/>
          <a:ea typeface="+mn-ea"/>
          <a:cs typeface="+mn-cs"/>
        </a:defRPr>
      </a:lvl1pPr>
      <a:lvl2pPr marL="990575" indent="-380990" algn="l" defTabSz="1219170" rtl="0" eaLnBrk="1" latinLnBrk="0" hangingPunct="1">
        <a:spcBef>
          <a:spcPct val="20000"/>
        </a:spcBef>
        <a:buClr>
          <a:srgbClr val="727272"/>
        </a:buClr>
        <a:buFont typeface="Arial" pitchFamily="34" charset="0"/>
        <a:buChar char="–"/>
        <a:defRPr sz="3200" kern="1200">
          <a:solidFill>
            <a:srgbClr val="595959"/>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667" kern="1200">
          <a:solidFill>
            <a:srgbClr val="595959"/>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133" kern="1200">
          <a:solidFill>
            <a:srgbClr val="595959"/>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600" kern="1200">
          <a:solidFill>
            <a:srgbClr val="595959"/>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hyperlink" Target="http://oe.cd/covid-youth-support"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dx.doi.org/10.1787/9789264234178-e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oe.cd/youth-slovenia"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hyperlink" Target="http://oe.cd/youth-slovenia"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oe.cd/covid-youth-support"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oe.cd/youth-sloveni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oe.cd/youth-slovenia"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oecd.org/employment-outlook/"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oecd.org/employment-outlook/"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422"/>
          <a:stretch/>
        </p:blipFill>
        <p:spPr bwMode="auto">
          <a:xfrm>
            <a:off x="1524000" y="922368"/>
            <a:ext cx="9144000" cy="524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Rectangle 61"/>
          <p:cNvSpPr/>
          <p:nvPr/>
        </p:nvSpPr>
        <p:spPr>
          <a:xfrm>
            <a:off x="3520990" y="6151952"/>
            <a:ext cx="7078991" cy="646331"/>
          </a:xfrm>
          <a:prstGeom prst="rect">
            <a:avLst/>
          </a:prstGeom>
        </p:spPr>
        <p:txBody>
          <a:bodyPr wrap="square">
            <a:spAutoFit/>
          </a:bodyPr>
          <a:lstStyle/>
          <a:p>
            <a:pPr algn="r">
              <a:buSzPct val="75000"/>
              <a:tabLst>
                <a:tab pos="7712075" algn="r"/>
              </a:tabLst>
            </a:pPr>
            <a:r>
              <a:rPr lang="en-GB" sz="1200" b="1" dirty="0">
                <a:solidFill>
                  <a:prstClr val="black">
                    <a:lumMod val="50000"/>
                    <a:lumOff val="50000"/>
                  </a:prstClr>
                </a:solidFill>
                <a:cs typeface="Arial" pitchFamily="34" charset="0"/>
              </a:rPr>
              <a:t>Sarah </a:t>
            </a:r>
            <a:r>
              <a:rPr lang="en-GB" sz="1200" b="1" dirty="0" err="1">
                <a:solidFill>
                  <a:prstClr val="black">
                    <a:lumMod val="50000"/>
                    <a:lumOff val="50000"/>
                  </a:prstClr>
                </a:solidFill>
                <a:cs typeface="Arial" pitchFamily="34" charset="0"/>
              </a:rPr>
              <a:t>Kups</a:t>
            </a:r>
            <a:r>
              <a:rPr lang="en-GB" sz="1200" b="1" dirty="0">
                <a:solidFill>
                  <a:prstClr val="black">
                    <a:lumMod val="50000"/>
                    <a:lumOff val="50000"/>
                  </a:prstClr>
                </a:solidFill>
                <a:cs typeface="Arial" pitchFamily="34" charset="0"/>
              </a:rPr>
              <a:t>, Labour Market Economist</a:t>
            </a:r>
          </a:p>
          <a:p>
            <a:pPr algn="r">
              <a:buSzPct val="75000"/>
              <a:tabLst>
                <a:tab pos="7712075" algn="r"/>
              </a:tabLst>
            </a:pPr>
            <a:endParaRPr lang="en-GB" sz="1200" b="1" dirty="0">
              <a:solidFill>
                <a:prstClr val="black">
                  <a:lumMod val="50000"/>
                  <a:lumOff val="50000"/>
                </a:prstClr>
              </a:solidFill>
              <a:cs typeface="Arial" pitchFamily="34" charset="0"/>
            </a:endParaRPr>
          </a:p>
          <a:p>
            <a:pPr algn="r"/>
            <a:r>
              <a:rPr lang="en-GB" sz="1200" dirty="0">
                <a:solidFill>
                  <a:prstClr val="black">
                    <a:lumMod val="50000"/>
                    <a:lumOff val="50000"/>
                  </a:prstClr>
                </a:solidFill>
                <a:cs typeface="Arial" pitchFamily="34" charset="0"/>
              </a:rPr>
              <a:t>Directorate for Employment, Labour and Social Affairs</a:t>
            </a:r>
          </a:p>
        </p:txBody>
      </p:sp>
      <p:sp>
        <p:nvSpPr>
          <p:cNvPr id="10" name="Rectangle 9"/>
          <p:cNvSpPr/>
          <p:nvPr/>
        </p:nvSpPr>
        <p:spPr>
          <a:xfrm>
            <a:off x="6391276" y="-2245"/>
            <a:ext cx="4276725" cy="1485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b="17579"/>
          <a:stretch/>
        </p:blipFill>
        <p:spPr>
          <a:xfrm>
            <a:off x="1770964" y="6326861"/>
            <a:ext cx="1534111" cy="390256"/>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l="24247" r="59854" b="17579"/>
          <a:stretch/>
        </p:blipFill>
        <p:spPr>
          <a:xfrm>
            <a:off x="1770965" y="143838"/>
            <a:ext cx="432854" cy="692550"/>
          </a:xfrm>
          <a:prstGeom prst="rect">
            <a:avLst/>
          </a:prstGeom>
        </p:spPr>
      </p:pic>
      <p:sp>
        <p:nvSpPr>
          <p:cNvPr id="60" name="Rectangle 59"/>
          <p:cNvSpPr/>
          <p:nvPr/>
        </p:nvSpPr>
        <p:spPr>
          <a:xfrm>
            <a:off x="2232945" y="96191"/>
            <a:ext cx="9410415" cy="867930"/>
          </a:xfrm>
          <a:prstGeom prst="rect">
            <a:avLst/>
          </a:prstGeom>
        </p:spPr>
        <p:txBody>
          <a:bodyPr wrap="square">
            <a:spAutoFit/>
          </a:bodyPr>
          <a:lstStyle/>
          <a:p>
            <a:pPr>
              <a:lnSpc>
                <a:spcPct val="90000"/>
              </a:lnSpc>
            </a:pPr>
            <a:r>
              <a:rPr lang="en-GB" sz="2800" b="1" dirty="0">
                <a:solidFill>
                  <a:prstClr val="black">
                    <a:lumMod val="85000"/>
                    <a:lumOff val="15000"/>
                  </a:prstClr>
                </a:solidFill>
                <a:cs typeface="Arial" pitchFamily="34" charset="0"/>
              </a:rPr>
              <a:t>Youth (un)employment and NEETs before and during the Covid-19 pandemic </a:t>
            </a:r>
          </a:p>
        </p:txBody>
      </p:sp>
      <p:sp>
        <p:nvSpPr>
          <p:cNvPr id="61" name="Rectangle 60"/>
          <p:cNvSpPr/>
          <p:nvPr/>
        </p:nvSpPr>
        <p:spPr>
          <a:xfrm>
            <a:off x="4787864" y="964121"/>
            <a:ext cx="5953145" cy="307777"/>
          </a:xfrm>
          <a:prstGeom prst="rect">
            <a:avLst/>
          </a:prstGeom>
        </p:spPr>
        <p:txBody>
          <a:bodyPr wrap="square">
            <a:spAutoFit/>
          </a:bodyPr>
          <a:lstStyle/>
          <a:p>
            <a:pPr algn="r"/>
            <a:r>
              <a:rPr lang="en-GB" sz="1400" b="1" dirty="0">
                <a:solidFill>
                  <a:prstClr val="black"/>
                </a:solidFill>
              </a:rPr>
              <a:t>International research seminar, Budapest Institute, May 12 2022 </a:t>
            </a:r>
          </a:p>
        </p:txBody>
      </p:sp>
      <p:sp>
        <p:nvSpPr>
          <p:cNvPr id="12" name="Rectangle 11"/>
          <p:cNvSpPr/>
          <p:nvPr/>
        </p:nvSpPr>
        <p:spPr>
          <a:xfrm>
            <a:off x="4871864" y="6386503"/>
            <a:ext cx="1317990" cy="276999"/>
          </a:xfrm>
          <a:prstGeom prst="rect">
            <a:avLst/>
          </a:prstGeom>
        </p:spPr>
        <p:txBody>
          <a:bodyPr wrap="none">
            <a:spAutoFit/>
          </a:bodyPr>
          <a:lstStyle/>
          <a:p>
            <a:r>
              <a:rPr lang="en-US" sz="1200" b="1" dirty="0">
                <a:solidFill>
                  <a:prstClr val="black">
                    <a:lumMod val="50000"/>
                    <a:lumOff val="50000"/>
                  </a:prstClr>
                </a:solidFill>
                <a:cs typeface="Arial" pitchFamily="34" charset="0"/>
              </a:rPr>
              <a:t>@OECD_Social</a:t>
            </a:r>
            <a:endParaRPr lang="en-GB" sz="1200" b="1" dirty="0">
              <a:solidFill>
                <a:prstClr val="black">
                  <a:lumMod val="50000"/>
                  <a:lumOff val="50000"/>
                </a:prstClr>
              </a:solidFill>
              <a:cs typeface="Arial" pitchFamily="34" charset="0"/>
            </a:endParaRPr>
          </a:p>
        </p:txBody>
      </p:sp>
      <p:sp>
        <p:nvSpPr>
          <p:cNvPr id="2" name="AutoShape 2" descr="Résultat de recherche d'images pour &quot;twitter&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Résultat de recherche d'imag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9359" y="6436389"/>
            <a:ext cx="217010" cy="17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537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999" y="237600"/>
            <a:ext cx="11669441" cy="1022400"/>
          </a:xfrm>
        </p:spPr>
        <p:txBody>
          <a:bodyPr/>
          <a:lstStyle/>
          <a:p>
            <a:r>
              <a:rPr lang="en-US" sz="3600" dirty="0"/>
              <a:t>Learning the lessons from the global financial crisis</a:t>
            </a:r>
          </a:p>
        </p:txBody>
      </p:sp>
      <p:sp>
        <p:nvSpPr>
          <p:cNvPr id="10" name="Rectangle 9"/>
          <p:cNvSpPr/>
          <p:nvPr/>
        </p:nvSpPr>
        <p:spPr>
          <a:xfrm>
            <a:off x="1488126" y="6296592"/>
            <a:ext cx="6096000" cy="338554"/>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539750" algn="l"/>
                <a:tab pos="756285" algn="l"/>
                <a:tab pos="972185" algn="l"/>
              </a:tabLst>
              <a:defRPr/>
            </a:pPr>
            <a:r>
              <a:rPr kumimoji="0" lang="en-GB" sz="16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rPr>
              <a:t>Source: </a:t>
            </a:r>
            <a:r>
              <a:rPr kumimoji="0" lang="en-GB" sz="1600" b="0" i="0" u="none" strike="noStrike" kern="1200" cap="none" spc="0" normalizeH="0" baseline="0" noProof="0" dirty="0" err="1">
                <a:ln>
                  <a:noFill/>
                </a:ln>
                <a:solidFill>
                  <a:prstClr val="white"/>
                </a:solidFill>
                <a:effectLst/>
                <a:uLnTx/>
                <a:uFillTx/>
                <a:latin typeface="Arial"/>
                <a:ea typeface="Malgun Gothic" panose="020B0503020000020004" pitchFamily="34" charset="-127"/>
                <a:cs typeface="Times New Roman" panose="02020603050405020304" pitchFamily="18" charset="0"/>
              </a:rPr>
              <a:t>OECD.Stat</a:t>
            </a:r>
            <a:endParaRPr kumimoji="0" lang="en-GB" sz="18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569843" y="1716852"/>
            <a:ext cx="9201751" cy="4052583"/>
          </a:xfrm>
          <a:prstGeom prst="rect">
            <a:avLst/>
          </a:prstGeom>
        </p:spPr>
      </p:pic>
      <p:sp>
        <p:nvSpPr>
          <p:cNvPr id="6" name="Rectangle 5"/>
          <p:cNvSpPr/>
          <p:nvPr/>
        </p:nvSpPr>
        <p:spPr>
          <a:xfrm>
            <a:off x="664446" y="1173594"/>
            <a:ext cx="11234058" cy="369332"/>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800" b="1" i="0" u="none" strike="noStrike" kern="1200" cap="none" spc="0" normalizeH="0" baseline="0" noProof="0" dirty="0">
                <a:ln>
                  <a:noFill/>
                </a:ln>
                <a:solidFill>
                  <a:srgbClr val="0B006A"/>
                </a:solidFill>
                <a:effectLst/>
                <a:uLnTx/>
                <a:uFillTx/>
                <a:latin typeface="Arial Narrow" panose="020B0606020202030204" pitchFamily="34" charset="0"/>
                <a:ea typeface="Malgun Gothic" panose="020B0503020000020004" pitchFamily="34" charset="-127"/>
                <a:cs typeface="Times New Roman" panose="02020603050405020304" pitchFamily="18" charset="0"/>
              </a:rPr>
              <a:t>OECD average employment rates 2007 Q1 – 2020 Q1 (2007Q1 = 100%)</a:t>
            </a:r>
          </a:p>
        </p:txBody>
      </p:sp>
    </p:spTree>
    <p:extLst>
      <p:ext uri="{BB962C8B-B14F-4D97-AF65-F5344CB8AC3E}">
        <p14:creationId xmlns:p14="http://schemas.microsoft.com/office/powerpoint/2010/main" val="625814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999" y="237600"/>
            <a:ext cx="11669441" cy="1022400"/>
          </a:xfrm>
        </p:spPr>
        <p:txBody>
          <a:bodyPr/>
          <a:lstStyle/>
          <a:p>
            <a:r>
              <a:rPr lang="en-US" sz="3600" dirty="0"/>
              <a:t>Learning the lessons from the global financial crisis</a:t>
            </a:r>
          </a:p>
        </p:txBody>
      </p:sp>
      <p:sp>
        <p:nvSpPr>
          <p:cNvPr id="10" name="Rectangle 9"/>
          <p:cNvSpPr/>
          <p:nvPr/>
        </p:nvSpPr>
        <p:spPr>
          <a:xfrm>
            <a:off x="1488126" y="6296592"/>
            <a:ext cx="6096000" cy="338554"/>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539750" algn="l"/>
                <a:tab pos="756285" algn="l"/>
                <a:tab pos="972185" algn="l"/>
              </a:tabLst>
              <a:defRPr/>
            </a:pPr>
            <a:r>
              <a:rPr kumimoji="0" lang="en-GB" sz="16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rPr>
              <a:t>Source: </a:t>
            </a:r>
            <a:r>
              <a:rPr kumimoji="0" lang="en-GB" sz="1600" b="0" i="0" u="none" strike="noStrike" kern="1200" cap="none" spc="0" normalizeH="0" baseline="0" noProof="0" dirty="0" err="1">
                <a:ln>
                  <a:noFill/>
                </a:ln>
                <a:solidFill>
                  <a:prstClr val="white"/>
                </a:solidFill>
                <a:effectLst/>
                <a:uLnTx/>
                <a:uFillTx/>
                <a:latin typeface="Arial"/>
                <a:ea typeface="Malgun Gothic" panose="020B0503020000020004" pitchFamily="34" charset="-127"/>
                <a:cs typeface="Times New Roman" panose="02020603050405020304" pitchFamily="18" charset="0"/>
              </a:rPr>
              <a:t>OECD.Stat</a:t>
            </a:r>
            <a:endParaRPr kumimoji="0" lang="en-GB" sz="18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569843" y="1716852"/>
            <a:ext cx="9201751" cy="4052583"/>
          </a:xfrm>
          <a:prstGeom prst="rect">
            <a:avLst/>
          </a:prstGeom>
        </p:spPr>
      </p:pic>
      <p:sp>
        <p:nvSpPr>
          <p:cNvPr id="6" name="Rectangle 5"/>
          <p:cNvSpPr/>
          <p:nvPr/>
        </p:nvSpPr>
        <p:spPr>
          <a:xfrm>
            <a:off x="664446" y="1173594"/>
            <a:ext cx="11234058" cy="369332"/>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800" b="1" i="0" u="none" strike="noStrike" kern="1200" cap="none" spc="0" normalizeH="0" baseline="0" noProof="0" dirty="0">
                <a:ln>
                  <a:noFill/>
                </a:ln>
                <a:solidFill>
                  <a:srgbClr val="0B006A"/>
                </a:solidFill>
                <a:effectLst/>
                <a:uLnTx/>
                <a:uFillTx/>
                <a:latin typeface="Arial Narrow" panose="020B0606020202030204" pitchFamily="34" charset="0"/>
                <a:ea typeface="Malgun Gothic" panose="020B0503020000020004" pitchFamily="34" charset="-127"/>
                <a:cs typeface="Times New Roman" panose="02020603050405020304" pitchFamily="18" charset="0"/>
              </a:rPr>
              <a:t>OECD average employment rates 2007 Q1 – 2020 Q1 (2007Q1 = 100%)</a:t>
            </a:r>
          </a:p>
        </p:txBody>
      </p:sp>
      <p:sp>
        <p:nvSpPr>
          <p:cNvPr id="4" name="Rounded Rectangular Callout 3"/>
          <p:cNvSpPr/>
          <p:nvPr/>
        </p:nvSpPr>
        <p:spPr>
          <a:xfrm>
            <a:off x="5916706" y="4276165"/>
            <a:ext cx="1021976" cy="421342"/>
          </a:xfrm>
          <a:prstGeom prst="wedgeRoundRectCallout">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FFCC00"/>
                </a:solidFill>
                <a:latin typeface="Arial Narrow" panose="020B0606020202030204" pitchFamily="34" charset="0"/>
              </a:rPr>
              <a:t>EU: Youth Guarantee recommendation</a:t>
            </a:r>
          </a:p>
        </p:txBody>
      </p:sp>
      <p:sp>
        <p:nvSpPr>
          <p:cNvPr id="5" name="Rounded Rectangular Callout 4"/>
          <p:cNvSpPr/>
          <p:nvPr/>
        </p:nvSpPr>
        <p:spPr>
          <a:xfrm>
            <a:off x="6033246" y="4871433"/>
            <a:ext cx="905435" cy="435673"/>
          </a:xfrm>
          <a:prstGeom prst="wedgeRoundRectCallout">
            <a:avLst/>
          </a:prstGeom>
          <a:solidFill>
            <a:srgbClr val="012A7D"/>
          </a:solidFill>
          <a:ln>
            <a:solidFill>
              <a:srgbClr val="012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scene3d>
              <a:camera prst="orthographicFront"/>
              <a:lightRig rig="threePt" dir="t"/>
            </a:scene3d>
            <a:flatTx/>
          </a:bodyPr>
          <a:lstStyle/>
          <a:p>
            <a:pPr algn="ctr"/>
            <a:r>
              <a:rPr lang="en-GB" sz="900" dirty="0">
                <a:solidFill>
                  <a:schemeClr val="tx1">
                    <a:lumMod val="85000"/>
                  </a:schemeClr>
                </a:solidFill>
                <a:latin typeface="Arial Narrow" panose="020B0606020202030204" pitchFamily="34" charset="0"/>
              </a:rPr>
              <a:t>OECD: Action Plan for Youth</a:t>
            </a:r>
          </a:p>
        </p:txBody>
      </p:sp>
    </p:spTree>
    <p:extLst>
      <p:ext uri="{BB962C8B-B14F-4D97-AF65-F5344CB8AC3E}">
        <p14:creationId xmlns:p14="http://schemas.microsoft.com/office/powerpoint/2010/main" val="39974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7165" y="237600"/>
            <a:ext cx="10480835" cy="1022400"/>
          </a:xfrm>
        </p:spPr>
        <p:txBody>
          <a:bodyPr/>
          <a:lstStyle/>
          <a:p>
            <a:r>
              <a:rPr lang="en-GB" dirty="0"/>
              <a:t>Countries reacted quickly to the pandemic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0631486"/>
              </p:ext>
            </p:extLst>
          </p:nvPr>
        </p:nvGraphicFramePr>
        <p:xfrm>
          <a:off x="3765176" y="1560514"/>
          <a:ext cx="8090274" cy="3979674"/>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rotWithShape="1">
          <a:blip r:embed="rId4"/>
          <a:srcRect l="63880" t="19785" r="14489" b="6513"/>
          <a:stretch/>
        </p:blipFill>
        <p:spPr>
          <a:xfrm>
            <a:off x="204711" y="1910137"/>
            <a:ext cx="2941901" cy="2819125"/>
          </a:xfrm>
          <a:prstGeom prst="rect">
            <a:avLst/>
          </a:prstGeom>
          <a:ln>
            <a:solidFill>
              <a:schemeClr val="bg1"/>
            </a:solidFill>
          </a:ln>
        </p:spPr>
      </p:pic>
      <p:sp>
        <p:nvSpPr>
          <p:cNvPr id="8" name="Footer Placeholder 4"/>
          <p:cNvSpPr>
            <a:spLocks noGrp="1"/>
          </p:cNvSpPr>
          <p:nvPr>
            <p:ph type="ftr" sz="quarter" idx="4294967295"/>
          </p:nvPr>
        </p:nvSpPr>
        <p:spPr>
          <a:xfrm>
            <a:off x="1420559" y="6090249"/>
            <a:ext cx="7364625" cy="767751"/>
          </a:xfrm>
          <a:prstGeom prst="rect">
            <a:avLst/>
          </a:prstGeom>
        </p:spPr>
        <p:txBody>
          <a:bodyPr/>
          <a:lstStyle/>
          <a:p>
            <a:r>
              <a:rPr lang="en-GB" dirty="0"/>
              <a:t>OECD (2021), </a:t>
            </a:r>
            <a:r>
              <a:rPr lang="en-US" dirty="0"/>
              <a:t>What have countries done to support young people in the COVID-19 crisis? </a:t>
            </a:r>
            <a:r>
              <a:rPr lang="en-US" dirty="0">
                <a:hlinkClick r:id="rId5"/>
              </a:rPr>
              <a:t>http://oe.cd/covid-youth-support</a:t>
            </a:r>
            <a:r>
              <a:rPr lang="en-US" dirty="0"/>
              <a:t> </a:t>
            </a:r>
            <a:endParaRPr lang="en-US" sz="4000" dirty="0">
              <a:latin typeface="Arial Narrow" panose="020B0606020202030204" pitchFamily="34" charset="0"/>
              <a:cs typeface="Calibri Light" panose="020F0302020204030204" pitchFamily="34" charset="0"/>
            </a:endParaRPr>
          </a:p>
        </p:txBody>
      </p:sp>
    </p:spTree>
    <p:extLst>
      <p:ext uri="{BB962C8B-B14F-4D97-AF65-F5344CB8AC3E}">
        <p14:creationId xmlns:p14="http://schemas.microsoft.com/office/powerpoint/2010/main" val="4124064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6000" y="294750"/>
            <a:ext cx="10846350" cy="1022400"/>
          </a:xfrm>
        </p:spPr>
        <p:txBody>
          <a:bodyPr/>
          <a:lstStyle/>
          <a:p>
            <a:r>
              <a:rPr lang="en-GB" dirty="0"/>
              <a:t>The EU and OECD also reacted more swiftly</a:t>
            </a:r>
          </a:p>
        </p:txBody>
      </p:sp>
      <p:sp>
        <p:nvSpPr>
          <p:cNvPr id="4" name="Content Placeholder 1"/>
          <p:cNvSpPr>
            <a:spLocks noGrp="1"/>
          </p:cNvSpPr>
          <p:nvPr>
            <p:ph idx="1"/>
          </p:nvPr>
        </p:nvSpPr>
        <p:spPr/>
        <p:txBody>
          <a:bodyPr>
            <a:normAutofit fontScale="92500"/>
          </a:bodyPr>
          <a:lstStyle/>
          <a:p>
            <a:pPr marL="0" lvl="0" indent="0">
              <a:spcBef>
                <a:spcPts val="600"/>
              </a:spcBef>
              <a:spcAft>
                <a:spcPts val="600"/>
              </a:spcAft>
              <a:buNone/>
            </a:pPr>
            <a:r>
              <a:rPr lang="en-US" sz="2400" b="1" dirty="0">
                <a:solidFill>
                  <a:srgbClr val="619527"/>
                </a:solidFill>
                <a:latin typeface="Arial Narrow" panose="020B0606020202030204" pitchFamily="34" charset="0"/>
              </a:rPr>
              <a:t>EU Reinforced Youth Guarantee</a:t>
            </a:r>
          </a:p>
          <a:p>
            <a:pPr marL="342900" indent="-342900" defTabSz="914400">
              <a:lnSpc>
                <a:spcPct val="120000"/>
              </a:lnSpc>
              <a:spcBef>
                <a:spcPts val="0"/>
              </a:spcBef>
            </a:pPr>
            <a:r>
              <a:rPr lang="en-US" sz="2400" dirty="0">
                <a:solidFill>
                  <a:schemeClr val="bg1"/>
                </a:solidFill>
                <a:latin typeface="Arial Narrow" panose="020B0606020202030204" pitchFamily="34" charset="0"/>
              </a:rPr>
              <a:t>Adopted by the Council in October 2020</a:t>
            </a:r>
          </a:p>
          <a:p>
            <a:pPr marL="342900" indent="-342900" defTabSz="914400">
              <a:lnSpc>
                <a:spcPct val="120000"/>
              </a:lnSpc>
              <a:spcBef>
                <a:spcPts val="0"/>
              </a:spcBef>
            </a:pPr>
            <a:r>
              <a:rPr lang="en-US" sz="2400" dirty="0">
                <a:solidFill>
                  <a:schemeClr val="bg1"/>
                </a:solidFill>
                <a:latin typeface="Arial Narrow" panose="020B0606020202030204" pitchFamily="34" charset="0"/>
              </a:rPr>
              <a:t>Extending YG to 25 to 29 year olds (as already practiced in many countries)</a:t>
            </a:r>
          </a:p>
          <a:p>
            <a:pPr marL="342900" indent="-342900" defTabSz="914400">
              <a:lnSpc>
                <a:spcPct val="120000"/>
              </a:lnSpc>
              <a:spcBef>
                <a:spcPts val="0"/>
              </a:spcBef>
            </a:pPr>
            <a:r>
              <a:rPr lang="en-US" sz="2400" dirty="0">
                <a:solidFill>
                  <a:schemeClr val="bg1"/>
                </a:solidFill>
                <a:latin typeface="Arial Narrow" panose="020B0606020202030204" pitchFamily="34" charset="0"/>
              </a:rPr>
              <a:t>Called for improved support for long-term NEETs; mapping of target groups; strengthening early intervention and post-placement support</a:t>
            </a:r>
          </a:p>
          <a:p>
            <a:pPr marL="0" indent="0" defTabSz="914400">
              <a:lnSpc>
                <a:spcPct val="120000"/>
              </a:lnSpc>
              <a:spcBef>
                <a:spcPts val="0"/>
              </a:spcBef>
              <a:buNone/>
            </a:pPr>
            <a:r>
              <a:rPr lang="en-US" sz="2400" b="1" dirty="0">
                <a:solidFill>
                  <a:srgbClr val="619527"/>
                </a:solidFill>
                <a:latin typeface="Arial Narrow" panose="020B0606020202030204" pitchFamily="34" charset="0"/>
              </a:rPr>
              <a:t>Updated OECD Youth Action Plan</a:t>
            </a:r>
          </a:p>
          <a:p>
            <a:pPr marL="342900" indent="-342900" defTabSz="914400">
              <a:lnSpc>
                <a:spcPct val="120000"/>
              </a:lnSpc>
              <a:spcBef>
                <a:spcPts val="0"/>
              </a:spcBef>
            </a:pPr>
            <a:r>
              <a:rPr lang="en-US" sz="2400" dirty="0">
                <a:solidFill>
                  <a:schemeClr val="bg1"/>
                </a:solidFill>
                <a:latin typeface="Arial Narrow" panose="020B0606020202030204" pitchFamily="34" charset="0"/>
              </a:rPr>
              <a:t>In the 2020 Ministerial Council Statement, Ministers welcomed the OECD updating its Youth Action Plan</a:t>
            </a:r>
          </a:p>
          <a:p>
            <a:pPr marL="342900" indent="-342900" defTabSz="914400">
              <a:lnSpc>
                <a:spcPct val="120000"/>
              </a:lnSpc>
              <a:spcBef>
                <a:spcPts val="0"/>
              </a:spcBef>
            </a:pPr>
            <a:r>
              <a:rPr lang="en-US" sz="2400" dirty="0">
                <a:solidFill>
                  <a:schemeClr val="bg1"/>
                </a:solidFill>
                <a:latin typeface="Arial Narrow" panose="020B0606020202030204" pitchFamily="34" charset="0"/>
              </a:rPr>
              <a:t>On 31 May 2021, Ministers welcomed the Updated OECD Youth Action Plan:</a:t>
            </a:r>
          </a:p>
          <a:p>
            <a:pPr marL="876286" lvl="1" indent="-342900" defTabSz="914400">
              <a:lnSpc>
                <a:spcPct val="120000"/>
              </a:lnSpc>
              <a:spcBef>
                <a:spcPts val="0"/>
              </a:spcBef>
            </a:pPr>
            <a:r>
              <a:rPr lang="en-US" sz="1867" dirty="0">
                <a:solidFill>
                  <a:schemeClr val="bg1"/>
                </a:solidFill>
                <a:latin typeface="Arial Narrow" panose="020B0606020202030204" pitchFamily="34" charset="0"/>
              </a:rPr>
              <a:t>A short overview of the key issues that young people were facing </a:t>
            </a:r>
          </a:p>
          <a:p>
            <a:pPr marL="876286" lvl="1" indent="-342900" defTabSz="914400">
              <a:lnSpc>
                <a:spcPct val="120000"/>
              </a:lnSpc>
              <a:spcBef>
                <a:spcPts val="0"/>
              </a:spcBef>
            </a:pPr>
            <a:r>
              <a:rPr lang="en-US" sz="1867" dirty="0">
                <a:solidFill>
                  <a:schemeClr val="bg1"/>
                </a:solidFill>
                <a:latin typeface="Arial Narrow" panose="020B0606020202030204" pitchFamily="34" charset="0"/>
              </a:rPr>
              <a:t>List of policy actions taken by countries to support young people </a:t>
            </a:r>
          </a:p>
          <a:p>
            <a:pPr marL="876286" lvl="1" indent="-342900" defTabSz="914400">
              <a:lnSpc>
                <a:spcPct val="120000"/>
              </a:lnSpc>
              <a:spcBef>
                <a:spcPts val="0"/>
              </a:spcBef>
            </a:pPr>
            <a:r>
              <a:rPr lang="en-US" sz="1867" dirty="0">
                <a:solidFill>
                  <a:schemeClr val="bg1"/>
                </a:solidFill>
                <a:latin typeface="Arial Narrow" panose="020B0606020202030204" pitchFamily="34" charset="0"/>
              </a:rPr>
              <a:t>Actions the OECD Secretariat could undertake to help countries promoting better outcomes for young people</a:t>
            </a:r>
          </a:p>
          <a:p>
            <a:pPr marL="342900" indent="-342900" defTabSz="914400">
              <a:lnSpc>
                <a:spcPct val="120000"/>
              </a:lnSpc>
              <a:spcBef>
                <a:spcPts val="0"/>
              </a:spcBef>
            </a:pPr>
            <a:endParaRPr lang="en-US" sz="2400" dirty="0">
              <a:solidFill>
                <a:schemeClr val="bg1"/>
              </a:solidFill>
              <a:latin typeface="Arial Narrow" panose="020B0606020202030204" pitchFamily="34" charset="0"/>
            </a:endParaRPr>
          </a:p>
        </p:txBody>
      </p:sp>
      <p:pic>
        <p:nvPicPr>
          <p:cNvPr id="5" name="Picture 4"/>
          <p:cNvPicPr>
            <a:picLocks noChangeAspect="1"/>
          </p:cNvPicPr>
          <p:nvPr/>
        </p:nvPicPr>
        <p:blipFill>
          <a:blip r:embed="rId3"/>
          <a:stretch>
            <a:fillRect/>
          </a:stretch>
        </p:blipFill>
        <p:spPr>
          <a:xfrm>
            <a:off x="10113692" y="4369254"/>
            <a:ext cx="1068658" cy="1510746"/>
          </a:xfrm>
          <a:prstGeom prst="rect">
            <a:avLst/>
          </a:prstGeom>
        </p:spPr>
      </p:pic>
    </p:spTree>
    <p:extLst>
      <p:ext uri="{BB962C8B-B14F-4D97-AF65-F5344CB8AC3E}">
        <p14:creationId xmlns:p14="http://schemas.microsoft.com/office/powerpoint/2010/main" val="109302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1" y="1920240"/>
            <a:ext cx="5417820" cy="1403461"/>
          </a:xfrm>
          <a:prstGeom prst="rect">
            <a:avLst/>
          </a:prstGeom>
          <a:noFill/>
        </p:spPr>
        <p:txBody>
          <a:bodyPr wrap="square" rtlCol="0">
            <a:spAutoFit/>
          </a:bodyPr>
          <a:lstStyle/>
          <a:p>
            <a:pPr>
              <a:lnSpc>
                <a:spcPct val="120000"/>
              </a:lnSpc>
            </a:pPr>
            <a:r>
              <a:rPr lang="en-US" sz="2800" b="1" dirty="0">
                <a:solidFill>
                  <a:srgbClr val="619527"/>
                </a:solidFill>
                <a:latin typeface="Arial Narrow" panose="020B0606020202030204" pitchFamily="34" charset="0"/>
              </a:rPr>
              <a:t>The OECD’s changing role in supporting country actions</a:t>
            </a:r>
          </a:p>
          <a:p>
            <a:endParaRPr lang="en-GB" dirty="0"/>
          </a:p>
        </p:txBody>
      </p:sp>
    </p:spTree>
    <p:extLst>
      <p:ext uri="{BB962C8B-B14F-4D97-AF65-F5344CB8AC3E}">
        <p14:creationId xmlns:p14="http://schemas.microsoft.com/office/powerpoint/2010/main" val="302210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9560" y="237600"/>
            <a:ext cx="10835820" cy="1182767"/>
          </a:xfrm>
        </p:spPr>
        <p:txBody>
          <a:bodyPr/>
          <a:lstStyle/>
          <a:p>
            <a:r>
              <a:rPr lang="en-GB" dirty="0"/>
              <a:t>Since the GFC: (Cross-)country analyses on NEET profiles and policies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163679">
            <a:off x="2164061" y="2922702"/>
            <a:ext cx="1781713" cy="2379111"/>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887" y="1532379"/>
            <a:ext cx="1659303" cy="2344095"/>
          </a:xfrm>
          <a:prstGeom prst="rect">
            <a:avLst/>
          </a:prstGeom>
        </p:spPr>
      </p:pic>
      <p:grpSp>
        <p:nvGrpSpPr>
          <p:cNvPr id="11" name="Group 10"/>
          <p:cNvGrpSpPr/>
          <p:nvPr/>
        </p:nvGrpSpPr>
        <p:grpSpPr>
          <a:xfrm>
            <a:off x="7424610" y="1341023"/>
            <a:ext cx="4190770" cy="4291376"/>
            <a:chOff x="4669835" y="1260000"/>
            <a:chExt cx="4190770" cy="4291376"/>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9835" y="1260000"/>
              <a:ext cx="2277565" cy="326897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1607" y="2035465"/>
              <a:ext cx="2282141" cy="327554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3124" y="2730144"/>
              <a:ext cx="2117481" cy="2821232"/>
            </a:xfrm>
            <a:prstGeom prst="rect">
              <a:avLst/>
            </a:prstGeom>
          </p:spPr>
        </p:pic>
      </p:grpSp>
      <p:sp>
        <p:nvSpPr>
          <p:cNvPr id="12" name="TextBox 11"/>
          <p:cNvSpPr txBox="1"/>
          <p:nvPr/>
        </p:nvSpPr>
        <p:spPr>
          <a:xfrm>
            <a:off x="4247174" y="1744488"/>
            <a:ext cx="3024959" cy="3785652"/>
          </a:xfrm>
          <a:prstGeom prst="rect">
            <a:avLst/>
          </a:prstGeom>
          <a:solidFill>
            <a:schemeClr val="accent3">
              <a:lumMod val="20000"/>
              <a:lumOff val="80000"/>
            </a:schemeClr>
          </a:solidFill>
        </p:spPr>
        <p:txBody>
          <a:bodyPr wrap="square" rtlCol="0">
            <a:spAutoFit/>
          </a:bodyPr>
          <a:lstStyle/>
          <a:p>
            <a:r>
              <a:rPr lang="en-US" sz="2000" b="1" dirty="0">
                <a:solidFill>
                  <a:schemeClr val="bg1"/>
                </a:solidFill>
                <a:latin typeface="Arial Narrow" panose="020B0606020202030204" pitchFamily="34" charset="0"/>
              </a:rPr>
              <a:t>Investing in Youth reviews</a:t>
            </a:r>
          </a:p>
          <a:p>
            <a:pPr marL="342900" indent="-342900">
              <a:buFont typeface="Arial" panose="020B0604020202020204" pitchFamily="34" charset="0"/>
              <a:buChar char="•"/>
            </a:pPr>
            <a:r>
              <a:rPr lang="en-US" sz="2000" dirty="0">
                <a:solidFill>
                  <a:schemeClr val="bg1"/>
                </a:solidFill>
                <a:latin typeface="Arial Narrow" panose="020B0606020202030204" pitchFamily="34" charset="0"/>
              </a:rPr>
              <a:t>Builds on the OECD expertise on youth employment, social support and skills</a:t>
            </a:r>
          </a:p>
          <a:p>
            <a:pPr marL="342900" indent="-342900">
              <a:buFont typeface="Arial" panose="020B0604020202020204" pitchFamily="34" charset="0"/>
              <a:buChar char="•"/>
            </a:pPr>
            <a:r>
              <a:rPr lang="en-US" sz="2000" dirty="0">
                <a:solidFill>
                  <a:schemeClr val="bg1"/>
                </a:solidFill>
                <a:latin typeface="Arial Narrow" panose="020B0606020202030204" pitchFamily="34" charset="0"/>
              </a:rPr>
              <a:t>Structured around the profile of NEETs and policy actions</a:t>
            </a:r>
          </a:p>
          <a:p>
            <a:pPr marL="342900" indent="-342900">
              <a:buFont typeface="Arial" panose="020B0604020202020204" pitchFamily="34" charset="0"/>
              <a:buChar char="•"/>
            </a:pPr>
            <a:r>
              <a:rPr lang="en-US" sz="2000" dirty="0">
                <a:solidFill>
                  <a:schemeClr val="bg1"/>
                </a:solidFill>
                <a:latin typeface="Arial Narrow" panose="020B0606020202030204" pitchFamily="34" charset="0"/>
              </a:rPr>
              <a:t>Since 2014, reports for 12 OECD and emerging countries</a:t>
            </a:r>
          </a:p>
          <a:p>
            <a:endParaRPr lang="en-US" sz="20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698860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999" y="237600"/>
            <a:ext cx="11669441" cy="1022400"/>
          </a:xfrm>
        </p:spPr>
        <p:txBody>
          <a:bodyPr/>
          <a:lstStyle/>
          <a:p>
            <a:r>
              <a:rPr lang="en-US" dirty="0"/>
              <a:t>Who are NEETs?</a:t>
            </a:r>
          </a:p>
        </p:txBody>
      </p:sp>
      <p:sp>
        <p:nvSpPr>
          <p:cNvPr id="10" name="Rectangle 9"/>
          <p:cNvSpPr/>
          <p:nvPr/>
        </p:nvSpPr>
        <p:spPr>
          <a:xfrm>
            <a:off x="1488125" y="6296592"/>
            <a:ext cx="9519399" cy="338554"/>
          </a:xfrm>
          <a:prstGeom prst="rect">
            <a:avLst/>
          </a:prstGeom>
        </p:spPr>
        <p:txBody>
          <a:bodyPr wrap="square">
            <a:spAutoFit/>
          </a:bodyPr>
          <a:lstStyle/>
          <a:p>
            <a:pPr lvl="0" algn="just">
              <a:tabLst>
                <a:tab pos="539750" algn="l"/>
                <a:tab pos="756285" algn="l"/>
                <a:tab pos="972185" algn="l"/>
              </a:tabLst>
              <a:defRPr/>
            </a:pPr>
            <a:r>
              <a:rPr kumimoji="0" lang="en-GB" sz="16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rPr>
              <a:t>Source: OECD (2016), </a:t>
            </a:r>
            <a:r>
              <a:rPr lang="en-US" sz="1600" dirty="0">
                <a:solidFill>
                  <a:prstClr val="white"/>
                </a:solidFill>
                <a:ea typeface="Malgun Gothic" panose="020B0503020000020004" pitchFamily="34" charset="-127"/>
                <a:cs typeface="Times New Roman" panose="02020603050405020304" pitchFamily="18" charset="0"/>
              </a:rPr>
              <a:t>The NEET challenge?, in Society at a Glance 2016</a:t>
            </a:r>
            <a:endParaRPr kumimoji="0" lang="en-GB" sz="18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endParaRPr>
          </a:p>
        </p:txBody>
      </p:sp>
      <p:sp>
        <p:nvSpPr>
          <p:cNvPr id="7" name="Content Placeholder 1"/>
          <p:cNvSpPr txBox="1">
            <a:spLocks/>
          </p:cNvSpPr>
          <p:nvPr/>
        </p:nvSpPr>
        <p:spPr>
          <a:xfrm>
            <a:off x="2409371" y="1260000"/>
            <a:ext cx="9596069" cy="4596790"/>
          </a:xfrm>
          <a:prstGeom prst="rect">
            <a:avLst/>
          </a:prstGeom>
        </p:spPr>
        <p:txBody>
          <a:bodyPr vert="horz" lIns="91440" tIns="45720" rIns="91440" bIns="45720" rtlCol="0">
            <a:noAutofit/>
          </a:bodyPr>
          <a:lstStyle>
            <a:lvl1pPr marL="457189" indent="-457189" algn="l" defTabSz="1219170" rtl="0" eaLnBrk="1" latinLnBrk="0" hangingPunct="1">
              <a:spcBef>
                <a:spcPct val="20000"/>
              </a:spcBef>
              <a:buFont typeface="Arial" pitchFamily="34" charset="0"/>
              <a:buChar char="•"/>
              <a:defRPr sz="3733" kern="1200">
                <a:solidFill>
                  <a:srgbClr val="595959"/>
                </a:solidFill>
                <a:latin typeface="+mn-lt"/>
                <a:ea typeface="+mn-ea"/>
                <a:cs typeface="+mn-cs"/>
              </a:defRPr>
            </a:lvl1pPr>
            <a:lvl2pPr marL="990575" indent="-380990" algn="l" defTabSz="1219170" rtl="0" eaLnBrk="1" latinLnBrk="0" hangingPunct="1">
              <a:spcBef>
                <a:spcPct val="20000"/>
              </a:spcBef>
              <a:buClr>
                <a:srgbClr val="727272"/>
              </a:buClr>
              <a:buFont typeface="Arial" pitchFamily="34" charset="0"/>
              <a:buChar char="–"/>
              <a:defRPr sz="3200" kern="1200">
                <a:solidFill>
                  <a:srgbClr val="595959"/>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667" kern="1200">
                <a:solidFill>
                  <a:srgbClr val="595959"/>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133" kern="1200">
                <a:solidFill>
                  <a:srgbClr val="595959"/>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600" kern="1200">
                <a:solidFill>
                  <a:srgbClr val="595959"/>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87313" marR="0" lvl="0" indent="0" algn="l" defTabSz="895350" rtl="0" eaLnBrk="1" fontAlgn="auto" latinLnBrk="0" hangingPunct="1">
              <a:lnSpc>
                <a:spcPct val="100000"/>
              </a:lnSpc>
              <a:spcBef>
                <a:spcPct val="20000"/>
              </a:spcBef>
              <a:spcAft>
                <a:spcPts val="0"/>
              </a:spcAft>
              <a:buClr>
                <a:srgbClr val="727272"/>
              </a:buClr>
              <a:buSzTx/>
              <a:buFont typeface="Arial" pitchFamily="34" charset="0"/>
              <a:buNone/>
              <a:tabLst/>
              <a:defRPr/>
            </a:pPr>
            <a:r>
              <a:rPr kumimoji="0" lang="en-GB" sz="2600" b="1" i="0" u="none" strike="noStrike" kern="1200" cap="none" spc="0" normalizeH="0" baseline="0" noProof="0" dirty="0">
                <a:ln>
                  <a:noFill/>
                </a:ln>
                <a:solidFill>
                  <a:srgbClr val="619527"/>
                </a:solidFill>
                <a:effectLst/>
                <a:uLnTx/>
                <a:uFillTx/>
                <a:latin typeface="Arial Narrow" panose="020B0606020202030204" pitchFamily="34" charset="0"/>
                <a:ea typeface="+mn-ea"/>
                <a:cs typeface="+mn-cs"/>
              </a:rPr>
              <a:t>Low educational attainment </a:t>
            </a:r>
          </a:p>
          <a:p>
            <a:pPr marL="87313" marR="0" lvl="2" indent="0" algn="l" defTabSz="895350" rtl="0" eaLnBrk="1" fontAlgn="auto" latinLnBrk="0" hangingPunct="1">
              <a:lnSpc>
                <a:spcPct val="100000"/>
              </a:lnSpc>
              <a:spcBef>
                <a:spcPct val="20000"/>
              </a:spcBef>
              <a:spcAft>
                <a:spcPts val="0"/>
              </a:spcAft>
              <a:buClr>
                <a:srgbClr val="727272"/>
              </a:buClr>
              <a:buSzTx/>
              <a:buFont typeface="Arial" pitchFamily="34" charset="0"/>
              <a:buNone/>
              <a:tabLst/>
              <a:defRPr/>
            </a:pPr>
            <a:r>
              <a:rPr kumimoji="0" lang="en-GB" sz="26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1/3 of all NEETs have not completed high school</a:t>
            </a:r>
          </a:p>
          <a:p>
            <a:pPr marL="87313" marR="0" lvl="2" indent="0" algn="l" defTabSz="895350" rtl="0" eaLnBrk="1" fontAlgn="auto" latinLnBrk="0" hangingPunct="1">
              <a:lnSpc>
                <a:spcPct val="100000"/>
              </a:lnSpc>
              <a:spcBef>
                <a:spcPct val="20000"/>
              </a:spcBef>
              <a:spcAft>
                <a:spcPts val="0"/>
              </a:spcAft>
              <a:buClr>
                <a:srgbClr val="727272"/>
              </a:buClr>
              <a:buSzTx/>
              <a:buFont typeface="Arial" pitchFamily="34" charset="0"/>
              <a:buNone/>
              <a:tabLst/>
              <a:defRPr/>
            </a:pPr>
            <a:endParaRPr kumimoji="0" lang="en-GB" sz="300" b="0" i="0" u="none" strike="noStrike" kern="1200" cap="none" spc="0" normalizeH="0" baseline="0" noProof="0" dirty="0">
              <a:ln>
                <a:noFill/>
              </a:ln>
              <a:solidFill>
                <a:srgbClr val="565656"/>
              </a:solidFill>
              <a:effectLst/>
              <a:uLnTx/>
              <a:uFillTx/>
              <a:latin typeface="Arial Narrow" panose="020B0606020202030204" pitchFamily="34" charset="0"/>
              <a:ea typeface="+mn-ea"/>
              <a:cs typeface="+mn-cs"/>
            </a:endParaRPr>
          </a:p>
          <a:p>
            <a:pPr marL="87313" marR="0" lvl="2" indent="0" algn="l" defTabSz="895350" rtl="0" eaLnBrk="1" fontAlgn="auto" latinLnBrk="0" hangingPunct="1">
              <a:lnSpc>
                <a:spcPct val="100000"/>
              </a:lnSpc>
              <a:spcBef>
                <a:spcPct val="20000"/>
              </a:spcBef>
              <a:spcAft>
                <a:spcPts val="0"/>
              </a:spcAft>
              <a:buClr>
                <a:srgbClr val="727272"/>
              </a:buClr>
              <a:buSzTx/>
              <a:buFont typeface="Arial" pitchFamily="34" charset="0"/>
              <a:buNone/>
              <a:tabLst/>
              <a:defRPr/>
            </a:pPr>
            <a:endParaRPr kumimoji="0" lang="en-GB" sz="300" b="0" i="0" u="none" strike="noStrike" kern="1200" cap="none" spc="0" normalizeH="0" baseline="0" noProof="0" dirty="0">
              <a:ln>
                <a:noFill/>
              </a:ln>
              <a:solidFill>
                <a:srgbClr val="565656"/>
              </a:solidFill>
              <a:effectLst/>
              <a:uLnTx/>
              <a:uFillTx/>
              <a:latin typeface="Arial Narrow" panose="020B0606020202030204" pitchFamily="34" charset="0"/>
              <a:ea typeface="+mn-ea"/>
              <a:cs typeface="+mn-cs"/>
            </a:endParaRPr>
          </a:p>
          <a:p>
            <a:pPr marL="87313" marR="0" lvl="2" indent="0" algn="l" defTabSz="895350" rtl="0" eaLnBrk="1" fontAlgn="auto" latinLnBrk="0" hangingPunct="1">
              <a:lnSpc>
                <a:spcPct val="100000"/>
              </a:lnSpc>
              <a:spcBef>
                <a:spcPct val="20000"/>
              </a:spcBef>
              <a:spcAft>
                <a:spcPts val="0"/>
              </a:spcAft>
              <a:buClr>
                <a:srgbClr val="727272"/>
              </a:buClr>
              <a:buSzTx/>
              <a:buFont typeface="Arial" pitchFamily="34" charset="0"/>
              <a:buNone/>
              <a:tabLst/>
              <a:defRPr/>
            </a:pPr>
            <a:endParaRPr kumimoji="0" lang="en-GB" sz="300" b="0" i="0" u="none" strike="noStrike" kern="1200" cap="none" spc="0" normalizeH="0" baseline="0" noProof="0" dirty="0">
              <a:ln>
                <a:noFill/>
              </a:ln>
              <a:solidFill>
                <a:srgbClr val="565656"/>
              </a:solidFill>
              <a:effectLst/>
              <a:uLnTx/>
              <a:uFillTx/>
              <a:latin typeface="Arial Narrow" panose="020B0606020202030204" pitchFamily="34" charset="0"/>
              <a:ea typeface="+mn-ea"/>
              <a:cs typeface="+mn-cs"/>
            </a:endParaRPr>
          </a:p>
          <a:p>
            <a:pPr marL="87313" marR="0" lvl="2" indent="0" algn="l" defTabSz="895350" rtl="0" eaLnBrk="1" fontAlgn="auto" latinLnBrk="0" hangingPunct="1">
              <a:lnSpc>
                <a:spcPct val="100000"/>
              </a:lnSpc>
              <a:spcBef>
                <a:spcPct val="20000"/>
              </a:spcBef>
              <a:spcAft>
                <a:spcPts val="0"/>
              </a:spcAft>
              <a:buClr>
                <a:srgbClr val="727272"/>
              </a:buClr>
              <a:buSzTx/>
              <a:buFont typeface="Arial" pitchFamily="34" charset="0"/>
              <a:buNone/>
              <a:tabLst/>
              <a:defRPr/>
            </a:pPr>
            <a:endParaRPr kumimoji="0" lang="en-GB" sz="300" b="0" i="0" u="none" strike="noStrike" kern="1200" cap="none" spc="0" normalizeH="0" baseline="0" noProof="0" dirty="0">
              <a:ln>
                <a:noFill/>
              </a:ln>
              <a:solidFill>
                <a:srgbClr val="565656"/>
              </a:solidFill>
              <a:effectLst/>
              <a:uLnTx/>
              <a:uFillTx/>
              <a:latin typeface="Arial Narrow" panose="020B0606020202030204" pitchFamily="34" charset="0"/>
              <a:ea typeface="+mn-ea"/>
              <a:cs typeface="+mn-cs"/>
            </a:endParaRPr>
          </a:p>
          <a:p>
            <a:pPr marL="87313" marR="0" lvl="0" indent="0" algn="l" defTabSz="895350" rtl="0" eaLnBrk="1" fontAlgn="auto" latinLnBrk="0" hangingPunct="1">
              <a:lnSpc>
                <a:spcPct val="100000"/>
              </a:lnSpc>
              <a:spcBef>
                <a:spcPct val="20000"/>
              </a:spcBef>
              <a:spcAft>
                <a:spcPts val="0"/>
              </a:spcAft>
              <a:buClr>
                <a:srgbClr val="727272"/>
              </a:buClr>
              <a:buSzTx/>
              <a:buFont typeface="Arial" pitchFamily="34" charset="0"/>
              <a:buNone/>
              <a:tabLst/>
              <a:defRPr/>
            </a:pPr>
            <a:r>
              <a:rPr kumimoji="0" lang="en-GB" sz="2600" b="1" i="0" u="none" strike="noStrike" kern="1200" cap="none" spc="0" normalizeH="0" baseline="0" noProof="0" dirty="0">
                <a:ln>
                  <a:noFill/>
                </a:ln>
                <a:solidFill>
                  <a:srgbClr val="619527"/>
                </a:solidFill>
                <a:effectLst/>
                <a:uLnTx/>
                <a:uFillTx/>
                <a:latin typeface="Arial Narrow" panose="020B0606020202030204" pitchFamily="34" charset="0"/>
                <a:ea typeface="+mn-ea"/>
                <a:cs typeface="+mn-cs"/>
              </a:rPr>
              <a:t>Childcare responsibilities </a:t>
            </a:r>
          </a:p>
          <a:p>
            <a:pPr marL="87313" marR="0" lvl="2" indent="0" algn="l" defTabSz="895350" rtl="0" eaLnBrk="1" fontAlgn="auto" latinLnBrk="0" hangingPunct="1">
              <a:lnSpc>
                <a:spcPct val="100000"/>
              </a:lnSpc>
              <a:spcBef>
                <a:spcPct val="20000"/>
              </a:spcBef>
              <a:spcAft>
                <a:spcPts val="0"/>
              </a:spcAft>
              <a:buClr>
                <a:srgbClr val="727272"/>
              </a:buClr>
              <a:buSzTx/>
              <a:buFont typeface="Arial" pitchFamily="34" charset="0"/>
              <a:buNone/>
              <a:tabLst/>
              <a:defRPr/>
            </a:pPr>
            <a:r>
              <a:rPr kumimoji="0" lang="en-GB" sz="26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Women are 4x more likely to be NEET if they have small children</a:t>
            </a:r>
          </a:p>
          <a:p>
            <a:pPr marL="87313" marR="0" lvl="2" indent="0" algn="l" defTabSz="895350" rtl="0" eaLnBrk="1" fontAlgn="auto" latinLnBrk="0" hangingPunct="1">
              <a:lnSpc>
                <a:spcPct val="100000"/>
              </a:lnSpc>
              <a:spcBef>
                <a:spcPct val="20000"/>
              </a:spcBef>
              <a:spcAft>
                <a:spcPts val="0"/>
              </a:spcAft>
              <a:buClr>
                <a:srgbClr val="727272"/>
              </a:buClr>
              <a:buSzTx/>
              <a:buFont typeface="Arial" pitchFamily="34" charset="0"/>
              <a:buNone/>
              <a:tabLst/>
              <a:defRPr/>
            </a:pPr>
            <a:endParaRPr kumimoji="0" lang="en-GB" sz="3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n-ea"/>
              <a:cs typeface="+mn-cs"/>
            </a:endParaRPr>
          </a:p>
          <a:p>
            <a:pPr marL="87313" marR="0" lvl="2" indent="0" algn="l" defTabSz="895350" rtl="0" eaLnBrk="1" fontAlgn="auto" latinLnBrk="0" hangingPunct="1">
              <a:lnSpc>
                <a:spcPct val="100000"/>
              </a:lnSpc>
              <a:spcBef>
                <a:spcPct val="20000"/>
              </a:spcBef>
              <a:spcAft>
                <a:spcPts val="0"/>
              </a:spcAft>
              <a:buClr>
                <a:srgbClr val="727272"/>
              </a:buClr>
              <a:buSzTx/>
              <a:buFont typeface="Arial" pitchFamily="34" charset="0"/>
              <a:buNone/>
              <a:tabLst/>
              <a:defRPr/>
            </a:pPr>
            <a:endParaRPr kumimoji="0" lang="en-GB" sz="3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n-ea"/>
              <a:cs typeface="+mn-cs"/>
            </a:endParaRPr>
          </a:p>
          <a:p>
            <a:pPr marL="87313" marR="0" lvl="2" indent="0" algn="l" defTabSz="895350" rtl="0" eaLnBrk="1" fontAlgn="auto" latinLnBrk="0" hangingPunct="1">
              <a:lnSpc>
                <a:spcPct val="100000"/>
              </a:lnSpc>
              <a:spcBef>
                <a:spcPct val="20000"/>
              </a:spcBef>
              <a:spcAft>
                <a:spcPts val="0"/>
              </a:spcAft>
              <a:buClr>
                <a:srgbClr val="727272"/>
              </a:buClr>
              <a:buSzTx/>
              <a:buFont typeface="Arial" pitchFamily="34" charset="0"/>
              <a:buNone/>
              <a:tabLst/>
              <a:defRPr/>
            </a:pPr>
            <a:endParaRPr kumimoji="0" lang="en-GB" sz="3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n-ea"/>
              <a:cs typeface="+mn-cs"/>
            </a:endParaRPr>
          </a:p>
          <a:p>
            <a:pPr marL="87313" marR="0" lvl="2" indent="0" algn="l" defTabSz="895350" rtl="0" eaLnBrk="1" fontAlgn="auto" latinLnBrk="0" hangingPunct="1">
              <a:lnSpc>
                <a:spcPct val="100000"/>
              </a:lnSpc>
              <a:spcBef>
                <a:spcPct val="20000"/>
              </a:spcBef>
              <a:spcAft>
                <a:spcPts val="0"/>
              </a:spcAft>
              <a:buClr>
                <a:srgbClr val="727272"/>
              </a:buClr>
              <a:buSzTx/>
              <a:buFont typeface="Arial" pitchFamily="34" charset="0"/>
              <a:buNone/>
              <a:tabLst/>
              <a:defRPr/>
            </a:pPr>
            <a:endParaRPr kumimoji="0" lang="en-GB" sz="300" b="0" i="0" u="none" strike="noStrike" kern="1200" cap="none" spc="0" normalizeH="0" baseline="0" noProof="0" dirty="0">
              <a:ln>
                <a:noFill/>
              </a:ln>
              <a:solidFill>
                <a:srgbClr val="565656"/>
              </a:solidFill>
              <a:effectLst/>
              <a:uLnTx/>
              <a:uFillTx/>
              <a:latin typeface="Arial Narrow" panose="020B0606020202030204" pitchFamily="34" charset="0"/>
              <a:ea typeface="+mn-ea"/>
              <a:cs typeface="+mn-cs"/>
            </a:endParaRPr>
          </a:p>
          <a:p>
            <a:pPr marL="87313" marR="0" lvl="0" indent="0" algn="l" defTabSz="895350" rtl="0" eaLnBrk="1" fontAlgn="auto" latinLnBrk="0" hangingPunct="1">
              <a:lnSpc>
                <a:spcPct val="100000"/>
              </a:lnSpc>
              <a:spcBef>
                <a:spcPct val="20000"/>
              </a:spcBef>
              <a:spcAft>
                <a:spcPts val="0"/>
              </a:spcAft>
              <a:buClr>
                <a:srgbClr val="727272"/>
              </a:buClr>
              <a:buSzTx/>
              <a:buFont typeface="Arial" pitchFamily="34" charset="0"/>
              <a:buNone/>
              <a:tabLst/>
              <a:defRPr/>
            </a:pPr>
            <a:r>
              <a:rPr kumimoji="0" lang="en-GB" sz="2600" b="1" i="0" u="none" strike="noStrike" kern="1200" cap="none" spc="0" normalizeH="0" baseline="0" noProof="0" dirty="0">
                <a:ln>
                  <a:noFill/>
                </a:ln>
                <a:solidFill>
                  <a:srgbClr val="619527"/>
                </a:solidFill>
                <a:effectLst/>
                <a:uLnTx/>
                <a:uFillTx/>
                <a:latin typeface="Arial Narrow" panose="020B0606020202030204" pitchFamily="34" charset="0"/>
                <a:ea typeface="+mn-ea"/>
                <a:cs typeface="+mn-cs"/>
              </a:rPr>
              <a:t>Ill health</a:t>
            </a:r>
          </a:p>
          <a:p>
            <a:pPr marL="87313" marR="0" lvl="2" indent="0" algn="l" defTabSz="895350" rtl="0" eaLnBrk="1" fontAlgn="auto" latinLnBrk="0" hangingPunct="1">
              <a:lnSpc>
                <a:spcPct val="100000"/>
              </a:lnSpc>
              <a:spcBef>
                <a:spcPct val="20000"/>
              </a:spcBef>
              <a:spcAft>
                <a:spcPts val="0"/>
              </a:spcAft>
              <a:buClr>
                <a:srgbClr val="727272"/>
              </a:buClr>
              <a:buSzTx/>
              <a:buFont typeface="Arial" pitchFamily="34" charset="0"/>
              <a:buNone/>
              <a:tabLst/>
              <a:defRPr/>
            </a:pPr>
            <a:r>
              <a:rPr kumimoji="0" lang="en-GB" sz="26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The incidence of poor health is 5x higher for NEETs</a:t>
            </a:r>
          </a:p>
          <a:p>
            <a:pPr marL="87313" marR="0" lvl="2" indent="0" algn="l" defTabSz="895350" rtl="0" eaLnBrk="1" fontAlgn="auto" latinLnBrk="0" hangingPunct="1">
              <a:lnSpc>
                <a:spcPct val="100000"/>
              </a:lnSpc>
              <a:spcBef>
                <a:spcPct val="20000"/>
              </a:spcBef>
              <a:spcAft>
                <a:spcPts val="0"/>
              </a:spcAft>
              <a:buClr>
                <a:srgbClr val="727272"/>
              </a:buClr>
              <a:buSzTx/>
              <a:buFont typeface="Arial" pitchFamily="34" charset="0"/>
              <a:buNone/>
              <a:tabLst/>
              <a:defRPr/>
            </a:pPr>
            <a:endParaRPr kumimoji="0" lang="en-GB" sz="800" b="0" i="0" u="none" strike="noStrike" kern="1200" cap="none" spc="0" normalizeH="0" baseline="0" noProof="0" dirty="0">
              <a:ln>
                <a:noFill/>
              </a:ln>
              <a:solidFill>
                <a:srgbClr val="565656"/>
              </a:solidFill>
              <a:effectLst/>
              <a:uLnTx/>
              <a:uFillTx/>
              <a:latin typeface="Arial Narrow" panose="020B0606020202030204" pitchFamily="34" charset="0"/>
              <a:ea typeface="+mn-ea"/>
              <a:cs typeface="+mn-cs"/>
            </a:endParaRPr>
          </a:p>
          <a:p>
            <a:pPr marL="87313" marR="0" lvl="2" indent="0" algn="l" defTabSz="895350" rtl="0" eaLnBrk="1" fontAlgn="auto" latinLnBrk="0" hangingPunct="1">
              <a:lnSpc>
                <a:spcPct val="100000"/>
              </a:lnSpc>
              <a:spcBef>
                <a:spcPct val="20000"/>
              </a:spcBef>
              <a:spcAft>
                <a:spcPts val="0"/>
              </a:spcAft>
              <a:buClr>
                <a:srgbClr val="727272"/>
              </a:buClr>
              <a:buSzTx/>
              <a:buFont typeface="Arial" pitchFamily="34" charset="0"/>
              <a:buNone/>
              <a:tabLst/>
              <a:defRPr/>
            </a:pPr>
            <a:endParaRPr kumimoji="0" lang="en-GB" sz="800" b="0" i="0" u="none" strike="noStrike" kern="1200" cap="none" spc="0" normalizeH="0" baseline="0" noProof="0" dirty="0">
              <a:ln>
                <a:noFill/>
              </a:ln>
              <a:solidFill>
                <a:srgbClr val="565656"/>
              </a:solidFill>
              <a:effectLst/>
              <a:uLnTx/>
              <a:uFillTx/>
              <a:latin typeface="Arial Narrow" panose="020B0606020202030204" pitchFamily="34" charset="0"/>
              <a:ea typeface="+mn-ea"/>
              <a:cs typeface="+mn-cs"/>
            </a:endParaRPr>
          </a:p>
          <a:p>
            <a:pPr marL="87313" marR="0" lvl="0" indent="0" algn="l" defTabSz="895350" rtl="0" eaLnBrk="1" fontAlgn="auto" latinLnBrk="0" hangingPunct="1">
              <a:lnSpc>
                <a:spcPct val="100000"/>
              </a:lnSpc>
              <a:spcBef>
                <a:spcPct val="20000"/>
              </a:spcBef>
              <a:spcAft>
                <a:spcPts val="0"/>
              </a:spcAft>
              <a:buClr>
                <a:srgbClr val="727272"/>
              </a:buClr>
              <a:buSzTx/>
              <a:buFont typeface="Arial" pitchFamily="34" charset="0"/>
              <a:buNone/>
              <a:tabLst/>
              <a:defRPr/>
            </a:pPr>
            <a:r>
              <a:rPr kumimoji="0" lang="en-GB" sz="2400" b="1" i="0" u="none" strike="noStrike" kern="1200" cap="none" spc="0" normalizeH="0" baseline="0" noProof="0" dirty="0">
                <a:ln>
                  <a:noFill/>
                </a:ln>
                <a:solidFill>
                  <a:srgbClr val="619527"/>
                </a:solidFill>
                <a:effectLst/>
                <a:uLnTx/>
                <a:uFillTx/>
                <a:latin typeface="Arial Narrow" panose="020B0606020202030204" pitchFamily="34" charset="0"/>
                <a:ea typeface="+mn-ea"/>
                <a:cs typeface="+mn-cs"/>
              </a:rPr>
              <a:t>Intergenerational disadvantage</a:t>
            </a:r>
          </a:p>
          <a:p>
            <a:pPr marL="87313" marR="0" lvl="2" indent="0" algn="l" defTabSz="895350" rtl="0" eaLnBrk="1" fontAlgn="auto" latinLnBrk="0" hangingPunct="1">
              <a:lnSpc>
                <a:spcPct val="100000"/>
              </a:lnSpc>
              <a:spcBef>
                <a:spcPct val="20000"/>
              </a:spcBef>
              <a:spcAft>
                <a:spcPts val="0"/>
              </a:spcAft>
              <a:buClr>
                <a:srgbClr val="727272"/>
              </a:buClr>
              <a:buSzTx/>
              <a:buFont typeface="Arial" pitchFamily="34" charset="0"/>
              <a:buNone/>
              <a:tabLst/>
              <a:defRPr/>
            </a:pPr>
            <a:r>
              <a:rPr kumimoji="0" lang="en-GB" sz="2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NEETs’ parents 2x as likely to have low educational attainment or to be workless</a:t>
            </a:r>
          </a:p>
        </p:txBody>
      </p:sp>
      <p:grpSp>
        <p:nvGrpSpPr>
          <p:cNvPr id="8" name="Group 7"/>
          <p:cNvGrpSpPr/>
          <p:nvPr/>
        </p:nvGrpSpPr>
        <p:grpSpPr>
          <a:xfrm>
            <a:off x="1314352" y="1594197"/>
            <a:ext cx="871599" cy="4062578"/>
            <a:chOff x="678496" y="1968960"/>
            <a:chExt cx="871599" cy="4341662"/>
          </a:xfrm>
        </p:grpSpPr>
        <p:pic>
          <p:nvPicPr>
            <p:cNvPr id="9" name="Picture 2" descr="C:\Users\Koenigs_S\Downloads\noun_967961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192" y="1968960"/>
              <a:ext cx="620688" cy="6206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Koenigs_S\Downloads\noun_88142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496" y="3083538"/>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Koenigs_S\Downloads\noun_37267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481" y="4271506"/>
              <a:ext cx="734516" cy="7345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Koenigs_S\Downloads\noun_85815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383" y="5473910"/>
              <a:ext cx="836712" cy="8367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28297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Skill gap between NEETs and employed youth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1914753"/>
              </p:ext>
            </p:extLst>
          </p:nvPr>
        </p:nvGraphicFramePr>
        <p:xfrm>
          <a:off x="350198" y="1692321"/>
          <a:ext cx="10827319" cy="403973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95534" y="1453793"/>
            <a:ext cx="12022914" cy="369332"/>
          </a:xfrm>
          <a:prstGeom prst="rect">
            <a:avLst/>
          </a:prstGeom>
        </p:spPr>
        <p:txBody>
          <a:bodyPr wrap="square">
            <a:spAutoFit/>
          </a:bodyPr>
          <a:lstStyle/>
          <a:p>
            <a:pPr lvl="0" algn="ctr">
              <a:spcBef>
                <a:spcPts val="600"/>
              </a:spcBef>
              <a:spcAft>
                <a:spcPts val="600"/>
              </a:spcAft>
              <a:defRPr/>
            </a:pPr>
            <a:r>
              <a:rPr lang="en-US" b="1" dirty="0">
                <a:solidFill>
                  <a:srgbClr val="0B0064"/>
                </a:solidFill>
                <a:latin typeface="Arial Narrow" panose="020B0606020202030204" pitchFamily="34" charset="0"/>
                <a:ea typeface="Malgun Gothic" panose="020B0503020000020004" pitchFamily="34" charset="-127"/>
                <a:cs typeface="Times New Roman" panose="02020603050405020304" pitchFamily="18" charset="0"/>
              </a:rPr>
              <a:t>Percentage difference in skills between NEETs and employed youth, 16-29 year olds, 2012 </a:t>
            </a:r>
            <a:endParaRPr kumimoji="0" lang="en-GB" sz="1800" b="1" i="0" u="none" strike="noStrike" kern="1200" cap="none" spc="0" normalizeH="0" baseline="0" noProof="0" dirty="0">
              <a:ln>
                <a:noFill/>
              </a:ln>
              <a:solidFill>
                <a:srgbClr val="0B0064"/>
              </a:solidFill>
              <a:effectLst/>
              <a:uLnTx/>
              <a:uFillTx/>
              <a:latin typeface="Arial Narrow" panose="020B0606020202030204" pitchFamily="34" charset="0"/>
              <a:ea typeface="Malgun Gothic" panose="020B0503020000020004" pitchFamily="34" charset="-127"/>
              <a:cs typeface="Times New Roman" panose="02020603050405020304" pitchFamily="18" charset="0"/>
            </a:endParaRPr>
          </a:p>
        </p:txBody>
      </p:sp>
      <p:sp>
        <p:nvSpPr>
          <p:cNvPr id="6" name="Rectangle 5"/>
          <p:cNvSpPr/>
          <p:nvPr/>
        </p:nvSpPr>
        <p:spPr>
          <a:xfrm>
            <a:off x="1488126" y="6296592"/>
            <a:ext cx="7776644" cy="584775"/>
          </a:xfrm>
          <a:prstGeom prst="rect">
            <a:avLst/>
          </a:prstGeom>
        </p:spPr>
        <p:txBody>
          <a:bodyPr wrap="square">
            <a:spAutoFit/>
          </a:bodyPr>
          <a:lstStyle/>
          <a:p>
            <a:pPr lvl="0" algn="just">
              <a:tabLst>
                <a:tab pos="539750" algn="l"/>
                <a:tab pos="756285" algn="l"/>
                <a:tab pos="972185" algn="l"/>
              </a:tabLst>
              <a:defRPr/>
            </a:pPr>
            <a:r>
              <a:rPr kumimoji="0" lang="en-GB" sz="16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rPr>
              <a:t>Source: OECD (2015), OECD Skills Outlook 2015, </a:t>
            </a:r>
          </a:p>
          <a:p>
            <a:pPr lvl="0" algn="just">
              <a:tabLst>
                <a:tab pos="539750" algn="l"/>
                <a:tab pos="756285" algn="l"/>
                <a:tab pos="972185" algn="l"/>
              </a:tabLst>
              <a:defRPr/>
            </a:pPr>
            <a:r>
              <a:rPr lang="en-GB" sz="1600" dirty="0">
                <a:solidFill>
                  <a:prstClr val="white"/>
                </a:solidFill>
                <a:ea typeface="Malgun Gothic" panose="020B0503020000020004" pitchFamily="34" charset="-127"/>
                <a:cs typeface="Times New Roman" panose="02020603050405020304" pitchFamily="18" charset="0"/>
              </a:rPr>
              <a:t> </a:t>
            </a:r>
            <a:r>
              <a:rPr lang="en-GB" sz="1600" dirty="0">
                <a:solidFill>
                  <a:prstClr val="white"/>
                </a:solidFill>
                <a:ea typeface="Malgun Gothic" panose="020B0503020000020004" pitchFamily="34" charset="-127"/>
                <a:cs typeface="Times New Roman" panose="02020603050405020304" pitchFamily="18" charset="0"/>
                <a:hlinkClick r:id="rId4"/>
              </a:rPr>
              <a:t>http://dx.doi.org/10.1787/9789264234178-en</a:t>
            </a:r>
            <a:r>
              <a:rPr lang="en-GB" sz="1600" dirty="0">
                <a:solidFill>
                  <a:prstClr val="white"/>
                </a:solidFill>
                <a:ea typeface="Malgun Gothic" panose="020B0503020000020004" pitchFamily="34" charset="-127"/>
                <a:cs typeface="Times New Roman" panose="02020603050405020304" pitchFamily="18" charset="0"/>
              </a:rPr>
              <a:t> </a:t>
            </a:r>
            <a:endParaRPr kumimoji="0" lang="en-GB" sz="18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75015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2750" y="237600"/>
            <a:ext cx="10752000" cy="1322400"/>
          </a:xfrm>
        </p:spPr>
        <p:txBody>
          <a:bodyPr/>
          <a:lstStyle/>
          <a:p>
            <a:r>
              <a:rPr lang="en-US" dirty="0"/>
              <a:t>One in two older youth in Slovenia who did not complete school are NEETs</a:t>
            </a:r>
            <a:br>
              <a:rPr lang="en-GB" dirty="0"/>
            </a:br>
            <a:endParaRPr lang="en-GB" dirty="0"/>
          </a:p>
        </p:txBody>
      </p:sp>
      <p:sp>
        <p:nvSpPr>
          <p:cNvPr id="4" name="Rectangle 3"/>
          <p:cNvSpPr/>
          <p:nvPr/>
        </p:nvSpPr>
        <p:spPr>
          <a:xfrm>
            <a:off x="1488126" y="6296592"/>
            <a:ext cx="7776644" cy="338554"/>
          </a:xfrm>
          <a:prstGeom prst="rect">
            <a:avLst/>
          </a:prstGeom>
        </p:spPr>
        <p:txBody>
          <a:bodyPr wrap="square">
            <a:spAutoFit/>
          </a:bodyPr>
          <a:lstStyle/>
          <a:p>
            <a:pPr lvl="0" algn="just">
              <a:tabLst>
                <a:tab pos="539750" algn="l"/>
                <a:tab pos="756285" algn="l"/>
                <a:tab pos="972185" algn="l"/>
              </a:tabLst>
              <a:defRPr/>
            </a:pPr>
            <a:r>
              <a:rPr kumimoji="0" lang="en-GB" sz="16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rPr>
              <a:t>Source: OECD (2021), Investing in Youth:</a:t>
            </a:r>
            <a:r>
              <a:rPr kumimoji="0" lang="en-GB" sz="1600" b="0" i="0" u="none" strike="noStrike" kern="1200" cap="none" spc="0" normalizeH="0" noProof="0" dirty="0">
                <a:ln>
                  <a:noFill/>
                </a:ln>
                <a:solidFill>
                  <a:prstClr val="white"/>
                </a:solidFill>
                <a:effectLst/>
                <a:uLnTx/>
                <a:uFillTx/>
                <a:latin typeface="Arial"/>
                <a:ea typeface="Malgun Gothic" panose="020B0503020000020004" pitchFamily="34" charset="-127"/>
                <a:cs typeface="Times New Roman" panose="02020603050405020304" pitchFamily="18" charset="0"/>
              </a:rPr>
              <a:t> </a:t>
            </a:r>
            <a:r>
              <a:rPr lang="en-GB" sz="1600" dirty="0">
                <a:solidFill>
                  <a:prstClr val="white"/>
                </a:solidFill>
                <a:ea typeface="Malgun Gothic" panose="020B0503020000020004" pitchFamily="34" charset="-127"/>
                <a:cs typeface="Times New Roman" panose="02020603050405020304" pitchFamily="18" charset="0"/>
              </a:rPr>
              <a:t>Slovenia - </a:t>
            </a:r>
            <a:r>
              <a:rPr lang="en-GB" sz="1600" dirty="0">
                <a:solidFill>
                  <a:prstClr val="white"/>
                </a:solidFill>
                <a:ea typeface="Malgun Gothic" panose="020B0503020000020004" pitchFamily="34" charset="-127"/>
                <a:cs typeface="Times New Roman" panose="02020603050405020304" pitchFamily="18" charset="0"/>
                <a:hlinkClick r:id="rId3"/>
              </a:rPr>
              <a:t>http://oe.cd/youth-slovenia</a:t>
            </a:r>
            <a:r>
              <a:rPr lang="en-GB" sz="1600" dirty="0">
                <a:solidFill>
                  <a:prstClr val="white"/>
                </a:solidFill>
                <a:ea typeface="Malgun Gothic" panose="020B0503020000020004" pitchFamily="34" charset="-127"/>
                <a:cs typeface="Times New Roman" panose="02020603050405020304" pitchFamily="18" charset="0"/>
              </a:rPr>
              <a:t> </a:t>
            </a:r>
            <a:endParaRPr kumimoji="0" lang="en-GB" sz="18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endParaRPr>
          </a:p>
        </p:txBody>
      </p:sp>
      <p:pic>
        <p:nvPicPr>
          <p:cNvPr id="5" name="Content Placeholder 4"/>
          <p:cNvPicPr>
            <a:picLocks noGrp="1" noChangeAspect="1"/>
          </p:cNvPicPr>
          <p:nvPr>
            <p:ph idx="1"/>
          </p:nvPr>
        </p:nvPicPr>
        <p:blipFill>
          <a:blip r:embed="rId4"/>
          <a:stretch>
            <a:fillRect/>
          </a:stretch>
        </p:blipFill>
        <p:spPr>
          <a:xfrm>
            <a:off x="582750" y="1399064"/>
            <a:ext cx="5486580" cy="4379041"/>
          </a:xfrm>
          <a:prstGeom prst="rect">
            <a:avLst/>
          </a:prstGeom>
        </p:spPr>
      </p:pic>
      <p:sp>
        <p:nvSpPr>
          <p:cNvPr id="6" name="TextBox 5"/>
          <p:cNvSpPr txBox="1"/>
          <p:nvPr/>
        </p:nvSpPr>
        <p:spPr>
          <a:xfrm>
            <a:off x="6339840" y="1399064"/>
            <a:ext cx="4724400" cy="2031325"/>
          </a:xfrm>
          <a:prstGeom prst="rect">
            <a:avLst/>
          </a:prstGeom>
          <a:solidFill>
            <a:schemeClr val="accent2">
              <a:lumMod val="20000"/>
              <a:lumOff val="80000"/>
            </a:schemeClr>
          </a:solidFill>
        </p:spPr>
        <p:txBody>
          <a:bodyPr wrap="square" rtlCol="0">
            <a:spAutoFit/>
          </a:bodyPr>
          <a:lstStyle/>
          <a:p>
            <a:r>
              <a:rPr lang="en-GB" dirty="0">
                <a:solidFill>
                  <a:schemeClr val="bg2">
                    <a:lumMod val="10000"/>
                  </a:schemeClr>
                </a:solidFill>
                <a:latin typeface="Arial" panose="020B0604020202020204" pitchFamily="34" charset="0"/>
                <a:cs typeface="Arial" panose="020B0604020202020204" pitchFamily="34" charset="0"/>
              </a:rPr>
              <a:t>Create transition programmes, flexible catch-up programmes, mentorship programmes for Roma students </a:t>
            </a:r>
          </a:p>
          <a:p>
            <a:endParaRPr lang="en-GB" dirty="0">
              <a:solidFill>
                <a:schemeClr val="bg2">
                  <a:lumMod val="10000"/>
                </a:schemeClr>
              </a:solidFill>
              <a:latin typeface="Arial" panose="020B0604020202020204" pitchFamily="34" charset="0"/>
              <a:cs typeface="Arial" panose="020B0604020202020204" pitchFamily="34" charset="0"/>
            </a:endParaRPr>
          </a:p>
          <a:p>
            <a:r>
              <a:rPr lang="en-GB" dirty="0">
                <a:solidFill>
                  <a:schemeClr val="bg2">
                    <a:lumMod val="10000"/>
                  </a:schemeClr>
                </a:solidFill>
                <a:latin typeface="Arial" panose="020B0604020202020204" pitchFamily="34" charset="0"/>
                <a:cs typeface="Arial" panose="020B0604020202020204" pitchFamily="34" charset="0"/>
              </a:rPr>
              <a:t>Encourage involvement of migrant and Roma parents, </a:t>
            </a:r>
            <a:r>
              <a:rPr lang="en-US" dirty="0">
                <a:solidFill>
                  <a:schemeClr val="bg2">
                    <a:lumMod val="10000"/>
                  </a:schemeClr>
                </a:solidFill>
                <a:latin typeface="Arial" panose="020B0604020202020204" pitchFamily="34" charset="0"/>
                <a:cs typeface="Arial" panose="020B0604020202020204" pitchFamily="34" charset="0"/>
              </a:rPr>
              <a:t>extend the Roma teacher assistant </a:t>
            </a:r>
            <a:r>
              <a:rPr lang="en-GB" dirty="0">
                <a:solidFill>
                  <a:schemeClr val="bg2">
                    <a:lumMod val="10000"/>
                  </a:schemeClr>
                </a:solidFill>
                <a:latin typeface="Arial" panose="020B0604020202020204" pitchFamily="34" charset="0"/>
                <a:cs typeface="Arial" panose="020B0604020202020204" pitchFamily="34" charset="0"/>
              </a:rPr>
              <a:t>programme</a:t>
            </a:r>
            <a:r>
              <a:rPr lang="en-US" dirty="0">
                <a:solidFill>
                  <a:schemeClr val="bg2">
                    <a:lumMod val="10000"/>
                  </a:schemeClr>
                </a:solidFill>
                <a:latin typeface="Arial" panose="020B0604020202020204" pitchFamily="34" charset="0"/>
                <a:cs typeface="Arial" panose="020B0604020202020204" pitchFamily="34" charset="0"/>
              </a:rPr>
              <a:t>, </a:t>
            </a:r>
            <a:r>
              <a:rPr lang="en-GB" dirty="0">
                <a:solidFill>
                  <a:schemeClr val="bg2">
                    <a:lumMod val="10000"/>
                  </a:schemeClr>
                </a:solidFill>
                <a:latin typeface="Arial" panose="020B0604020202020204" pitchFamily="34" charset="0"/>
                <a:cs typeface="Arial" panose="020B0604020202020204" pitchFamily="34" charset="0"/>
              </a:rPr>
              <a:t>etc.</a:t>
            </a:r>
          </a:p>
        </p:txBody>
      </p:sp>
      <p:sp>
        <p:nvSpPr>
          <p:cNvPr id="7" name="TextBox 6"/>
          <p:cNvSpPr txBox="1"/>
          <p:nvPr/>
        </p:nvSpPr>
        <p:spPr>
          <a:xfrm>
            <a:off x="6339840" y="3625710"/>
            <a:ext cx="4724400" cy="646331"/>
          </a:xfrm>
          <a:prstGeom prst="rect">
            <a:avLst/>
          </a:prstGeom>
          <a:solidFill>
            <a:schemeClr val="accent3">
              <a:lumMod val="20000"/>
              <a:lumOff val="80000"/>
            </a:schemeClr>
          </a:solidFill>
          <a:ln>
            <a:solidFill>
              <a:schemeClr val="bg2">
                <a:lumMod val="10000"/>
              </a:schemeClr>
            </a:solidFill>
          </a:ln>
        </p:spPr>
        <p:txBody>
          <a:bodyPr wrap="square" rtlCol="0">
            <a:spAutoFit/>
          </a:bodyPr>
          <a:lstStyle/>
          <a:p>
            <a:r>
              <a:rPr lang="en-GB" dirty="0">
                <a:solidFill>
                  <a:schemeClr val="bg2">
                    <a:lumMod val="10000"/>
                  </a:schemeClr>
                </a:solidFill>
                <a:latin typeface="Arial" panose="020B0604020202020204" pitchFamily="34" charset="0"/>
                <a:cs typeface="Arial" panose="020B0604020202020204" pitchFamily="34" charset="0"/>
              </a:rPr>
              <a:t>Establish clear responsibilities for tracking and contacting early school leavers</a:t>
            </a:r>
          </a:p>
        </p:txBody>
      </p:sp>
      <p:sp>
        <p:nvSpPr>
          <p:cNvPr id="8" name="TextBox 7"/>
          <p:cNvSpPr txBox="1"/>
          <p:nvPr/>
        </p:nvSpPr>
        <p:spPr>
          <a:xfrm>
            <a:off x="6339840" y="4531610"/>
            <a:ext cx="4724400" cy="923330"/>
          </a:xfrm>
          <a:prstGeom prst="rect">
            <a:avLst/>
          </a:prstGeom>
          <a:solidFill>
            <a:schemeClr val="accent6">
              <a:lumMod val="20000"/>
              <a:lumOff val="80000"/>
            </a:schemeClr>
          </a:solidFill>
          <a:ln>
            <a:solidFill>
              <a:schemeClr val="bg2">
                <a:lumMod val="10000"/>
              </a:schemeClr>
            </a:solidFill>
          </a:ln>
        </p:spPr>
        <p:txBody>
          <a:bodyPr wrap="square" rtlCol="0">
            <a:spAutoFit/>
          </a:bodyPr>
          <a:lstStyle/>
          <a:p>
            <a:r>
              <a:rPr lang="en-US" dirty="0">
                <a:solidFill>
                  <a:schemeClr val="bg2">
                    <a:lumMod val="10000"/>
                  </a:schemeClr>
                </a:solidFill>
                <a:latin typeface="Arial" panose="020B0604020202020204" pitchFamily="34" charset="0"/>
                <a:cs typeface="Arial" panose="020B0604020202020204" pitchFamily="34" charset="0"/>
              </a:rPr>
              <a:t>Consider raising the mandatory participation age to 18 for students who have not yet attained an upper secondary degree</a:t>
            </a:r>
            <a:endParaRPr lang="en-GB"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8973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999" y="237600"/>
            <a:ext cx="11669441" cy="1022400"/>
          </a:xfrm>
        </p:spPr>
        <p:txBody>
          <a:bodyPr/>
          <a:lstStyle/>
          <a:p>
            <a:r>
              <a:rPr lang="en-US" dirty="0"/>
              <a:t>Half of all NEETs are long-term NEETs</a:t>
            </a:r>
          </a:p>
        </p:txBody>
      </p:sp>
      <p:sp>
        <p:nvSpPr>
          <p:cNvPr id="10" name="Rectangle 9"/>
          <p:cNvSpPr/>
          <p:nvPr/>
        </p:nvSpPr>
        <p:spPr>
          <a:xfrm>
            <a:off x="1488126" y="6296592"/>
            <a:ext cx="7776644" cy="338554"/>
          </a:xfrm>
          <a:prstGeom prst="rect">
            <a:avLst/>
          </a:prstGeom>
        </p:spPr>
        <p:txBody>
          <a:bodyPr wrap="square">
            <a:spAutoFit/>
          </a:bodyPr>
          <a:lstStyle/>
          <a:p>
            <a:pPr lvl="0" algn="just">
              <a:tabLst>
                <a:tab pos="539750" algn="l"/>
                <a:tab pos="756285" algn="l"/>
                <a:tab pos="972185" algn="l"/>
              </a:tabLst>
              <a:defRPr/>
            </a:pPr>
            <a:r>
              <a:rPr kumimoji="0" lang="en-GB" sz="16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rPr>
              <a:t>Source: OECD (2021), Investing in Youth:</a:t>
            </a:r>
            <a:r>
              <a:rPr kumimoji="0" lang="en-GB" sz="1600" b="0" i="0" u="none" strike="noStrike" kern="1200" cap="none" spc="0" normalizeH="0" noProof="0" dirty="0">
                <a:ln>
                  <a:noFill/>
                </a:ln>
                <a:solidFill>
                  <a:prstClr val="white"/>
                </a:solidFill>
                <a:effectLst/>
                <a:uLnTx/>
                <a:uFillTx/>
                <a:latin typeface="Arial"/>
                <a:ea typeface="Malgun Gothic" panose="020B0503020000020004" pitchFamily="34" charset="-127"/>
                <a:cs typeface="Times New Roman" panose="02020603050405020304" pitchFamily="18" charset="0"/>
              </a:rPr>
              <a:t> </a:t>
            </a:r>
            <a:r>
              <a:rPr lang="en-GB" sz="1600" dirty="0">
                <a:solidFill>
                  <a:prstClr val="white"/>
                </a:solidFill>
                <a:ea typeface="Malgun Gothic" panose="020B0503020000020004" pitchFamily="34" charset="-127"/>
                <a:cs typeface="Times New Roman" panose="02020603050405020304" pitchFamily="18" charset="0"/>
              </a:rPr>
              <a:t>Slovenia - </a:t>
            </a:r>
            <a:r>
              <a:rPr lang="en-GB" sz="1600" dirty="0">
                <a:solidFill>
                  <a:prstClr val="white"/>
                </a:solidFill>
                <a:ea typeface="Malgun Gothic" panose="020B0503020000020004" pitchFamily="34" charset="-127"/>
                <a:cs typeface="Times New Roman" panose="02020603050405020304" pitchFamily="18" charset="0"/>
                <a:hlinkClick r:id="rId3"/>
              </a:rPr>
              <a:t>http://oe.cd/youth-slovenia</a:t>
            </a:r>
            <a:r>
              <a:rPr lang="en-GB" sz="1600" dirty="0">
                <a:solidFill>
                  <a:prstClr val="white"/>
                </a:solidFill>
                <a:ea typeface="Malgun Gothic" panose="020B0503020000020004" pitchFamily="34" charset="-127"/>
                <a:cs typeface="Times New Roman" panose="02020603050405020304" pitchFamily="18" charset="0"/>
              </a:rPr>
              <a:t> </a:t>
            </a:r>
            <a:endParaRPr kumimoji="0" lang="en-GB" sz="18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endParaRPr>
          </a:p>
        </p:txBody>
      </p:sp>
      <p:sp>
        <p:nvSpPr>
          <p:cNvPr id="6" name="Rectangle 5"/>
          <p:cNvSpPr/>
          <p:nvPr/>
        </p:nvSpPr>
        <p:spPr>
          <a:xfrm>
            <a:off x="693322" y="1453793"/>
            <a:ext cx="11234058" cy="369332"/>
          </a:xfrm>
          <a:prstGeom prst="rect">
            <a:avLst/>
          </a:prstGeom>
        </p:spPr>
        <p:txBody>
          <a:bodyPr wrap="square">
            <a:spAutoFit/>
          </a:bodyPr>
          <a:lstStyle/>
          <a:p>
            <a:pPr lvl="0" algn="ctr">
              <a:spcBef>
                <a:spcPts val="600"/>
              </a:spcBef>
              <a:spcAft>
                <a:spcPts val="600"/>
              </a:spcAft>
              <a:defRPr/>
            </a:pPr>
            <a:r>
              <a:rPr lang="en-US" b="1" dirty="0">
                <a:solidFill>
                  <a:srgbClr val="0B0064"/>
                </a:solidFill>
                <a:latin typeface="Arial Narrow" panose="020B0606020202030204" pitchFamily="34" charset="0"/>
                <a:ea typeface="Malgun Gothic" panose="020B0503020000020004" pitchFamily="34" charset="-127"/>
                <a:cs typeface="Times New Roman" panose="02020603050405020304" pitchFamily="18" charset="0"/>
              </a:rPr>
              <a:t>Distribution of NEETs by duration, average over the period 2014-2017</a:t>
            </a:r>
            <a:endParaRPr kumimoji="0" lang="en-GB" sz="1800" b="1" i="0" u="none" strike="noStrike" kern="1200" cap="none" spc="0" normalizeH="0" baseline="0" noProof="0" dirty="0">
              <a:ln>
                <a:noFill/>
              </a:ln>
              <a:solidFill>
                <a:srgbClr val="0B0064"/>
              </a:solidFill>
              <a:effectLst/>
              <a:uLnTx/>
              <a:uFillTx/>
              <a:latin typeface="Arial Narrow" panose="020B0606020202030204" pitchFamily="34" charset="0"/>
              <a:ea typeface="Malgun Gothic" panose="020B0503020000020004" pitchFamily="34" charset="-127"/>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1824018" y="2012841"/>
            <a:ext cx="8543965" cy="3924972"/>
          </a:xfrm>
          <a:prstGeom prst="rect">
            <a:avLst/>
          </a:prstGeom>
        </p:spPr>
      </p:pic>
    </p:spTree>
    <p:extLst>
      <p:ext uri="{BB962C8B-B14F-4D97-AF65-F5344CB8AC3E}">
        <p14:creationId xmlns:p14="http://schemas.microsoft.com/office/powerpoint/2010/main" val="423106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p>
        </p:txBody>
      </p:sp>
      <p:sp>
        <p:nvSpPr>
          <p:cNvPr id="3" name="Content Placeholder 2"/>
          <p:cNvSpPr>
            <a:spLocks noGrp="1"/>
          </p:cNvSpPr>
          <p:nvPr>
            <p:ph idx="1"/>
          </p:nvPr>
        </p:nvSpPr>
        <p:spPr/>
        <p:txBody>
          <a:bodyPr>
            <a:normAutofit lnSpcReduction="10000"/>
          </a:bodyPr>
          <a:lstStyle/>
          <a:p>
            <a:pPr marL="0" lvl="0" indent="0">
              <a:spcBef>
                <a:spcPts val="600"/>
              </a:spcBef>
              <a:spcAft>
                <a:spcPts val="600"/>
              </a:spcAft>
              <a:buNone/>
            </a:pPr>
            <a:r>
              <a:rPr lang="en-US" sz="4000" b="1" dirty="0">
                <a:solidFill>
                  <a:srgbClr val="619527"/>
                </a:solidFill>
                <a:latin typeface="Arial Narrow" panose="020B0606020202030204" pitchFamily="34" charset="0"/>
              </a:rPr>
              <a:t>Youth (un)employment and the pandemic</a:t>
            </a:r>
          </a:p>
          <a:p>
            <a:pPr marL="342900" indent="-342900" defTabSz="914400">
              <a:lnSpc>
                <a:spcPct val="120000"/>
              </a:lnSpc>
              <a:spcBef>
                <a:spcPts val="0"/>
              </a:spcBef>
            </a:pPr>
            <a:r>
              <a:rPr lang="en-US" sz="4000" dirty="0">
                <a:solidFill>
                  <a:schemeClr val="bg1"/>
                </a:solidFill>
                <a:latin typeface="Arial Narrow" panose="020B0606020202030204" pitchFamily="34" charset="0"/>
              </a:rPr>
              <a:t>Initial and recent developments in youth unemployment</a:t>
            </a:r>
          </a:p>
          <a:p>
            <a:pPr marL="342900" indent="-342900" defTabSz="914400">
              <a:lnSpc>
                <a:spcPct val="120000"/>
              </a:lnSpc>
              <a:spcBef>
                <a:spcPts val="0"/>
              </a:spcBef>
            </a:pPr>
            <a:r>
              <a:rPr lang="en-US" sz="4000" dirty="0">
                <a:solidFill>
                  <a:schemeClr val="bg1"/>
                </a:solidFill>
                <a:latin typeface="Arial Narrow" panose="020B0606020202030204" pitchFamily="34" charset="0"/>
              </a:rPr>
              <a:t>Country, EU and OECD reactions</a:t>
            </a:r>
          </a:p>
          <a:p>
            <a:pPr marL="0" indent="0" defTabSz="914400">
              <a:lnSpc>
                <a:spcPct val="120000"/>
              </a:lnSpc>
              <a:spcBef>
                <a:spcPts val="0"/>
              </a:spcBef>
              <a:buNone/>
            </a:pPr>
            <a:r>
              <a:rPr lang="en-US" sz="4000" b="1" dirty="0">
                <a:solidFill>
                  <a:srgbClr val="619527"/>
                </a:solidFill>
                <a:latin typeface="Arial Narrow" panose="020B0606020202030204" pitchFamily="34" charset="0"/>
              </a:rPr>
              <a:t>The OECD’s changing role in supporting country actions</a:t>
            </a:r>
          </a:p>
          <a:p>
            <a:pPr marL="342900" indent="-342900" defTabSz="914400">
              <a:lnSpc>
                <a:spcPct val="120000"/>
              </a:lnSpc>
              <a:spcBef>
                <a:spcPts val="0"/>
              </a:spcBef>
            </a:pPr>
            <a:r>
              <a:rPr lang="en-US" sz="4000" dirty="0">
                <a:solidFill>
                  <a:schemeClr val="bg1"/>
                </a:solidFill>
                <a:latin typeface="Arial Narrow" panose="020B0606020202030204" pitchFamily="34" charset="0"/>
              </a:rPr>
              <a:t>2013+: Analysis of country NEET situation and policies </a:t>
            </a:r>
          </a:p>
          <a:p>
            <a:pPr marL="342900" indent="-342900" defTabSz="914400">
              <a:lnSpc>
                <a:spcPct val="120000"/>
              </a:lnSpc>
              <a:spcBef>
                <a:spcPts val="0"/>
              </a:spcBef>
            </a:pPr>
            <a:r>
              <a:rPr lang="en-US" sz="4000" dirty="0">
                <a:solidFill>
                  <a:schemeClr val="bg1"/>
                </a:solidFill>
                <a:latin typeface="Arial Narrow" panose="020B0606020202030204" pitchFamily="34" charset="0"/>
              </a:rPr>
              <a:t>2020+: Increased implementation and evaluation support</a:t>
            </a:r>
          </a:p>
          <a:p>
            <a:pPr marL="0" indent="0">
              <a:buNone/>
            </a:pPr>
            <a:endParaRPr lang="en-GB" dirty="0"/>
          </a:p>
        </p:txBody>
      </p:sp>
    </p:spTree>
    <p:extLst>
      <p:ext uri="{BB962C8B-B14F-4D97-AF65-F5344CB8AC3E}">
        <p14:creationId xmlns:p14="http://schemas.microsoft.com/office/powerpoint/2010/main" val="3959947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999" y="237600"/>
            <a:ext cx="11669441" cy="1022400"/>
          </a:xfrm>
        </p:spPr>
        <p:txBody>
          <a:bodyPr/>
          <a:lstStyle/>
          <a:p>
            <a:r>
              <a:rPr lang="en-US" dirty="0"/>
              <a:t>Employment services need to strengthen outreach to NEETs</a:t>
            </a:r>
          </a:p>
        </p:txBody>
      </p:sp>
      <p:sp>
        <p:nvSpPr>
          <p:cNvPr id="5" name="Rectangle 4"/>
          <p:cNvSpPr/>
          <p:nvPr/>
        </p:nvSpPr>
        <p:spPr>
          <a:xfrm>
            <a:off x="693322" y="1453793"/>
            <a:ext cx="11234058" cy="369332"/>
          </a:xfrm>
          <a:prstGeom prst="rect">
            <a:avLst/>
          </a:prstGeom>
        </p:spPr>
        <p:txBody>
          <a:bodyPr wrap="square">
            <a:spAutoFit/>
          </a:bodyPr>
          <a:lstStyle/>
          <a:p>
            <a:pPr lvl="0" algn="ctr">
              <a:spcBef>
                <a:spcPts val="600"/>
              </a:spcBef>
              <a:spcAft>
                <a:spcPts val="600"/>
              </a:spcAft>
              <a:defRPr/>
            </a:pPr>
            <a:r>
              <a:rPr lang="en-US" b="1" dirty="0">
                <a:solidFill>
                  <a:srgbClr val="0B0064"/>
                </a:solidFill>
                <a:latin typeface="Arial Narrow" panose="020B0606020202030204" pitchFamily="34" charset="0"/>
                <a:ea typeface="Malgun Gothic" panose="020B0503020000020004" pitchFamily="34" charset="-127"/>
                <a:cs typeface="Times New Roman" panose="02020603050405020304" pitchFamily="18" charset="0"/>
              </a:rPr>
              <a:t>Share of NEETs aged 15-29 who registered with the public employment service in 2008 and 2019</a:t>
            </a:r>
            <a:endParaRPr kumimoji="0" lang="en-GB" sz="1800" b="1" i="0" u="none" strike="noStrike" kern="1200" cap="none" spc="0" normalizeH="0" baseline="0" noProof="0" dirty="0">
              <a:ln>
                <a:noFill/>
              </a:ln>
              <a:solidFill>
                <a:srgbClr val="0B0064"/>
              </a:solidFill>
              <a:effectLst/>
              <a:uLnTx/>
              <a:uFillTx/>
              <a:latin typeface="Arial Narrow" panose="020B0606020202030204" pitchFamily="34" charset="0"/>
              <a:ea typeface="Malgun Gothic" panose="020B0503020000020004" pitchFamily="34" charset="-127"/>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263601" y="2016918"/>
            <a:ext cx="9664798" cy="3920895"/>
          </a:xfrm>
          <a:prstGeom prst="rect">
            <a:avLst/>
          </a:prstGeom>
        </p:spPr>
      </p:pic>
      <p:sp>
        <p:nvSpPr>
          <p:cNvPr id="6" name="Footer Placeholder 4"/>
          <p:cNvSpPr>
            <a:spLocks noGrp="1"/>
          </p:cNvSpPr>
          <p:nvPr>
            <p:ph type="ftr" sz="quarter" idx="4294967295"/>
          </p:nvPr>
        </p:nvSpPr>
        <p:spPr>
          <a:xfrm>
            <a:off x="1420559" y="6090249"/>
            <a:ext cx="7364625" cy="767751"/>
          </a:xfrm>
          <a:prstGeom prst="rect">
            <a:avLst/>
          </a:prstGeom>
        </p:spPr>
        <p:txBody>
          <a:bodyPr/>
          <a:lstStyle/>
          <a:p>
            <a:r>
              <a:rPr lang="en-GB" dirty="0"/>
              <a:t>OECD (2021), </a:t>
            </a:r>
            <a:r>
              <a:rPr lang="en-US" dirty="0"/>
              <a:t>What have countries done to support young people in the COVID-19 crisis? </a:t>
            </a:r>
            <a:r>
              <a:rPr lang="en-US" dirty="0">
                <a:hlinkClick r:id="rId4"/>
              </a:rPr>
              <a:t>http://oe.cd/covid-youth-support</a:t>
            </a:r>
            <a:r>
              <a:rPr lang="en-US" dirty="0"/>
              <a:t> </a:t>
            </a:r>
            <a:endParaRPr lang="en-US" sz="4000" dirty="0">
              <a:latin typeface="Arial Narrow" panose="020B0606020202030204" pitchFamily="34" charset="0"/>
              <a:cs typeface="Calibri Light" panose="020F0302020204030204" pitchFamily="34" charset="0"/>
            </a:endParaRPr>
          </a:p>
        </p:txBody>
      </p:sp>
    </p:spTree>
    <p:extLst>
      <p:ext uri="{BB962C8B-B14F-4D97-AF65-F5344CB8AC3E}">
        <p14:creationId xmlns:p14="http://schemas.microsoft.com/office/powerpoint/2010/main" val="559547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999" y="237600"/>
            <a:ext cx="11669441" cy="1022400"/>
          </a:xfrm>
        </p:spPr>
        <p:txBody>
          <a:bodyPr/>
          <a:lstStyle/>
          <a:p>
            <a:r>
              <a:rPr lang="en-US" dirty="0"/>
              <a:t>The hidden NEETs of Slovenia</a:t>
            </a:r>
          </a:p>
        </p:txBody>
      </p:sp>
      <p:sp>
        <p:nvSpPr>
          <p:cNvPr id="6" name="TextBox 5"/>
          <p:cNvSpPr txBox="1"/>
          <p:nvPr/>
        </p:nvSpPr>
        <p:spPr>
          <a:xfrm>
            <a:off x="335998" y="1403902"/>
            <a:ext cx="5889989" cy="3990836"/>
          </a:xfrm>
          <a:prstGeom prst="rect">
            <a:avLst/>
          </a:prstGeom>
          <a:noFill/>
        </p:spPr>
        <p:txBody>
          <a:bodyPr wrap="square" rtlCol="0">
            <a:spAutoFit/>
          </a:bodyPr>
          <a:lstStyle/>
          <a:p>
            <a:pPr marL="0" lvl="1">
              <a:spcBef>
                <a:spcPts val="1350"/>
              </a:spcBef>
              <a:spcAft>
                <a:spcPts val="600"/>
              </a:spcAft>
              <a:buClr>
                <a:schemeClr val="bg1">
                  <a:lumMod val="65000"/>
                </a:schemeClr>
              </a:buClr>
              <a:tabLst>
                <a:tab pos="5720954" algn="l"/>
              </a:tabLst>
            </a:pPr>
            <a:r>
              <a:rPr lang="en-GB" sz="2800" dirty="0">
                <a:solidFill>
                  <a:schemeClr val="bg1"/>
                </a:solidFill>
                <a:latin typeface="Arial Narrow" panose="020B0606020202030204" pitchFamily="34" charset="0"/>
                <a:cs typeface="Arial" panose="020B0604020202020204" pitchFamily="34" charset="0"/>
              </a:rPr>
              <a:t>53% of NEETs in Slovenia are not registered with the ESS</a:t>
            </a:r>
          </a:p>
          <a:p>
            <a:pPr marL="628650" lvl="3" indent="-457200">
              <a:spcBef>
                <a:spcPts val="900"/>
              </a:spcBef>
              <a:spcAft>
                <a:spcPts val="225"/>
              </a:spcAft>
              <a:buClr>
                <a:srgbClr val="002060"/>
              </a:buClr>
              <a:buFont typeface="Wingdings" panose="05000000000000000000" pitchFamily="2" charset="2"/>
              <a:buChar char="Ø"/>
              <a:tabLst>
                <a:tab pos="5720954" algn="l"/>
              </a:tabLst>
            </a:pPr>
            <a:r>
              <a:rPr lang="en-US" sz="2400" dirty="0">
                <a:solidFill>
                  <a:schemeClr val="bg1"/>
                </a:solidFill>
                <a:latin typeface="Arial Narrow" panose="020B0606020202030204" pitchFamily="34" charset="0"/>
                <a:cs typeface="Arial" panose="020B0604020202020204" pitchFamily="34" charset="0"/>
              </a:rPr>
              <a:t>58% </a:t>
            </a:r>
            <a:r>
              <a:rPr lang="en-US" sz="2000" dirty="0">
                <a:solidFill>
                  <a:schemeClr val="bg1"/>
                </a:solidFill>
                <a:latin typeface="Arial Narrow" panose="020B0606020202030204" pitchFamily="34" charset="0"/>
                <a:cs typeface="Arial" panose="020B0604020202020204" pitchFamily="34" charset="0"/>
              </a:rPr>
              <a:t>are 25-29 years old </a:t>
            </a:r>
          </a:p>
          <a:p>
            <a:pPr marL="628650" lvl="3" indent="-457200">
              <a:spcBef>
                <a:spcPts val="900"/>
              </a:spcBef>
              <a:spcAft>
                <a:spcPts val="225"/>
              </a:spcAft>
              <a:buClr>
                <a:srgbClr val="002060"/>
              </a:buClr>
              <a:buFont typeface="Wingdings" panose="05000000000000000000" pitchFamily="2" charset="2"/>
              <a:buChar char="Ø"/>
              <a:tabLst>
                <a:tab pos="5720954" algn="l"/>
              </a:tabLst>
            </a:pPr>
            <a:r>
              <a:rPr lang="en-GB" sz="2400" dirty="0">
                <a:solidFill>
                  <a:schemeClr val="bg1"/>
                </a:solidFill>
                <a:latin typeface="Arial Narrow" panose="020B0606020202030204" pitchFamily="34" charset="0"/>
                <a:cs typeface="Arial" panose="020B0604020202020204" pitchFamily="34" charset="0"/>
              </a:rPr>
              <a:t>90% </a:t>
            </a:r>
            <a:r>
              <a:rPr lang="en-GB" sz="2000" dirty="0">
                <a:solidFill>
                  <a:schemeClr val="bg1"/>
                </a:solidFill>
                <a:latin typeface="Arial Narrow" panose="020B0606020202030204" pitchFamily="34" charset="0"/>
                <a:cs typeface="Arial" panose="020B0604020202020204" pitchFamily="34" charset="0"/>
              </a:rPr>
              <a:t>have no work experience</a:t>
            </a:r>
          </a:p>
          <a:p>
            <a:pPr marL="628650" lvl="3" indent="-457200">
              <a:spcBef>
                <a:spcPts val="900"/>
              </a:spcBef>
              <a:spcAft>
                <a:spcPts val="225"/>
              </a:spcAft>
              <a:buClr>
                <a:srgbClr val="002060"/>
              </a:buClr>
              <a:buFont typeface="Wingdings" panose="05000000000000000000" pitchFamily="2" charset="2"/>
              <a:buChar char="Ø"/>
              <a:tabLst>
                <a:tab pos="5720954" algn="l"/>
              </a:tabLst>
            </a:pPr>
            <a:r>
              <a:rPr lang="en-GB" sz="2400" dirty="0">
                <a:solidFill>
                  <a:schemeClr val="bg1"/>
                </a:solidFill>
                <a:latin typeface="Arial Narrow" panose="020B0606020202030204" pitchFamily="34" charset="0"/>
                <a:cs typeface="Arial" panose="020B0604020202020204" pitchFamily="34" charset="0"/>
              </a:rPr>
              <a:t>75% </a:t>
            </a:r>
            <a:r>
              <a:rPr lang="en-GB" sz="2000" dirty="0">
                <a:solidFill>
                  <a:schemeClr val="bg1"/>
                </a:solidFill>
                <a:latin typeface="Arial Narrow" panose="020B0606020202030204" pitchFamily="34" charset="0"/>
                <a:cs typeface="Arial" panose="020B0604020202020204" pitchFamily="34" charset="0"/>
              </a:rPr>
              <a:t>are inactive</a:t>
            </a:r>
          </a:p>
          <a:p>
            <a:pPr marL="628650" lvl="3" indent="-457200">
              <a:spcBef>
                <a:spcPts val="900"/>
              </a:spcBef>
              <a:spcAft>
                <a:spcPts val="225"/>
              </a:spcAft>
              <a:buClr>
                <a:srgbClr val="002060"/>
              </a:buClr>
              <a:buFont typeface="Wingdings" panose="05000000000000000000" pitchFamily="2" charset="2"/>
              <a:buChar char="Ø"/>
              <a:tabLst>
                <a:tab pos="5720954" algn="l"/>
              </a:tabLst>
            </a:pPr>
            <a:r>
              <a:rPr lang="en-GB" sz="2400" dirty="0">
                <a:solidFill>
                  <a:schemeClr val="bg1"/>
                </a:solidFill>
                <a:latin typeface="Arial Narrow" panose="020B0606020202030204" pitchFamily="34" charset="0"/>
                <a:cs typeface="Arial" panose="020B0604020202020204" pitchFamily="34" charset="0"/>
              </a:rPr>
              <a:t>2.4</a:t>
            </a:r>
            <a:r>
              <a:rPr lang="en-GB" sz="2800" dirty="0">
                <a:solidFill>
                  <a:schemeClr val="bg1"/>
                </a:solidFill>
                <a:latin typeface="Arial Narrow" panose="020B0606020202030204" pitchFamily="34" charset="0"/>
                <a:cs typeface="Arial" panose="020B0604020202020204" pitchFamily="34" charset="0"/>
              </a:rPr>
              <a:t> </a:t>
            </a:r>
            <a:r>
              <a:rPr lang="en-GB" sz="2000" dirty="0">
                <a:solidFill>
                  <a:schemeClr val="bg1"/>
                </a:solidFill>
                <a:latin typeface="Arial Narrow" panose="020B0606020202030204" pitchFamily="34" charset="0"/>
                <a:cs typeface="Arial" panose="020B0604020202020204" pitchFamily="34" charset="0"/>
              </a:rPr>
              <a:t>years is their average NEET spell </a:t>
            </a:r>
          </a:p>
          <a:p>
            <a:pPr marL="628650" lvl="3" indent="-457200">
              <a:spcBef>
                <a:spcPts val="900"/>
              </a:spcBef>
              <a:spcAft>
                <a:spcPts val="225"/>
              </a:spcAft>
              <a:buClr>
                <a:srgbClr val="002060"/>
              </a:buClr>
              <a:buFont typeface="Wingdings" panose="05000000000000000000" pitchFamily="2" charset="2"/>
              <a:buChar char="Ø"/>
              <a:tabLst>
                <a:tab pos="5720954" algn="l"/>
              </a:tabLst>
            </a:pPr>
            <a:r>
              <a:rPr lang="en-GB" sz="2400" dirty="0">
                <a:solidFill>
                  <a:schemeClr val="bg1"/>
                </a:solidFill>
                <a:latin typeface="Arial Narrow" panose="020B0606020202030204" pitchFamily="34" charset="0"/>
                <a:cs typeface="Arial" panose="020B0604020202020204" pitchFamily="34" charset="0"/>
              </a:rPr>
              <a:t>46% </a:t>
            </a:r>
            <a:r>
              <a:rPr lang="en-GB" sz="2000" dirty="0">
                <a:solidFill>
                  <a:schemeClr val="bg1"/>
                </a:solidFill>
                <a:latin typeface="Arial Narrow" panose="020B0606020202030204" pitchFamily="34" charset="0"/>
                <a:cs typeface="Arial" panose="020B0604020202020204" pitchFamily="34" charset="0"/>
              </a:rPr>
              <a:t>have never been in contact with the ESS</a:t>
            </a:r>
          </a:p>
          <a:p>
            <a:pPr marL="171450" lvl="3">
              <a:spcBef>
                <a:spcPts val="900"/>
              </a:spcBef>
              <a:spcAft>
                <a:spcPts val="225"/>
              </a:spcAft>
              <a:buClr>
                <a:srgbClr val="002060"/>
              </a:buClr>
              <a:tabLst>
                <a:tab pos="5720954" algn="l"/>
              </a:tabLst>
            </a:pPr>
            <a:r>
              <a:rPr lang="en-GB" sz="1500" dirty="0">
                <a:solidFill>
                  <a:srgbClr val="002060"/>
                </a:solidFill>
                <a:latin typeface="Arial Narrow" panose="020B0606020202030204" pitchFamily="34" charset="0"/>
              </a:rPr>
              <a:t>	</a:t>
            </a:r>
            <a:endParaRPr lang="en-US" sz="1500" dirty="0">
              <a:solidFill>
                <a:schemeClr val="bg2">
                  <a:lumMod val="10000"/>
                </a:schemeClr>
              </a:solidFill>
              <a:latin typeface="Arial Narrow" panose="020B0606020202030204" pitchFamily="34" charset="0"/>
            </a:endParaRPr>
          </a:p>
        </p:txBody>
      </p:sp>
      <p:graphicFrame>
        <p:nvGraphicFramePr>
          <p:cNvPr id="12" name="Chart 11"/>
          <p:cNvGraphicFramePr>
            <a:graphicFrameLocks/>
          </p:cNvGraphicFramePr>
          <p:nvPr/>
        </p:nvGraphicFramePr>
        <p:xfrm>
          <a:off x="5826659" y="1832030"/>
          <a:ext cx="6178781" cy="4305569"/>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
          <p:cNvSpPr>
            <a:spLocks noChangeArrowheads="1"/>
          </p:cNvSpPr>
          <p:nvPr/>
        </p:nvSpPr>
        <p:spPr bwMode="auto">
          <a:xfrm>
            <a:off x="5058138" y="1613987"/>
            <a:ext cx="801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63"/>
              </a:spcBef>
              <a:buClr>
                <a:schemeClr val="tx1"/>
              </a:buClr>
              <a:buFont typeface="Arial" pitchFamily="34" charset="0"/>
              <a:buChar char="•"/>
              <a:defRPr sz="3200">
                <a:solidFill>
                  <a:schemeClr val="tx1"/>
                </a:solidFill>
                <a:latin typeface="Georgia" pitchFamily="18" charset="0"/>
              </a:defRPr>
            </a:lvl1pPr>
            <a:lvl2pPr marL="742950" indent="-285750">
              <a:spcBef>
                <a:spcPts val="675"/>
              </a:spcBef>
              <a:buClr>
                <a:schemeClr val="tx1"/>
              </a:buClr>
              <a:buFont typeface="Arial" pitchFamily="34" charset="0"/>
              <a:buChar char="–"/>
              <a:defRPr sz="2800">
                <a:solidFill>
                  <a:schemeClr val="tx1"/>
                </a:solidFill>
                <a:latin typeface="Georgia" pitchFamily="18" charset="0"/>
              </a:defRPr>
            </a:lvl2pPr>
            <a:lvl3pPr marL="1143000" indent="-228600">
              <a:spcBef>
                <a:spcPts val="575"/>
              </a:spcBef>
              <a:buClr>
                <a:schemeClr val="tx1"/>
              </a:buClr>
              <a:buFont typeface="Arial" pitchFamily="34" charset="0"/>
              <a:buChar char="•"/>
              <a:defRPr sz="2400">
                <a:solidFill>
                  <a:schemeClr val="tx1"/>
                </a:solidFill>
                <a:latin typeface="Georgia" pitchFamily="18" charset="0"/>
              </a:defRPr>
            </a:lvl3pPr>
            <a:lvl4pPr marL="1600200" indent="-228600">
              <a:spcBef>
                <a:spcPts val="475"/>
              </a:spcBef>
              <a:buClr>
                <a:schemeClr val="tx1"/>
              </a:buClr>
              <a:buFont typeface="Arial" pitchFamily="34" charset="0"/>
              <a:buChar char="–"/>
              <a:defRPr sz="2000">
                <a:solidFill>
                  <a:schemeClr val="tx1"/>
                </a:solidFill>
                <a:latin typeface="Georgia" pitchFamily="18" charset="0"/>
              </a:defRPr>
            </a:lvl4pPr>
            <a:lvl5pPr marL="2057400" indent="-22860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lgn="ctr">
              <a:spcBef>
                <a:spcPct val="0"/>
              </a:spcBef>
              <a:buClrTx/>
              <a:buNone/>
            </a:pPr>
            <a:r>
              <a:rPr lang="en-US" altLang="en-US" sz="1600" b="1" dirty="0">
                <a:solidFill>
                  <a:srgbClr val="0B0064"/>
                </a:solidFill>
                <a:latin typeface="Arial Narrow" panose="020B0606020202030204" pitchFamily="34" charset="0"/>
              </a:rPr>
              <a:t>Motives behind the NEET status </a:t>
            </a:r>
          </a:p>
          <a:p>
            <a:pPr algn="ctr">
              <a:spcBef>
                <a:spcPct val="0"/>
              </a:spcBef>
              <a:buClrTx/>
              <a:buNone/>
            </a:pPr>
            <a:r>
              <a:rPr lang="en-US" altLang="en-US" sz="1600" dirty="0">
                <a:solidFill>
                  <a:srgbClr val="0B0064"/>
                </a:solidFill>
                <a:latin typeface="Arial Narrow" panose="020B0606020202030204" pitchFamily="34" charset="0"/>
              </a:rPr>
              <a:t>% of all unregistered NEETs in Slovenia, 2018</a:t>
            </a:r>
          </a:p>
        </p:txBody>
      </p:sp>
      <p:sp>
        <p:nvSpPr>
          <p:cNvPr id="14" name="Rectangle 1"/>
          <p:cNvSpPr>
            <a:spLocks noChangeArrowheads="1"/>
          </p:cNvSpPr>
          <p:nvPr/>
        </p:nvSpPr>
        <p:spPr bwMode="auto">
          <a:xfrm>
            <a:off x="335999" y="5333269"/>
            <a:ext cx="56773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63"/>
              </a:spcBef>
              <a:buClr>
                <a:schemeClr val="tx1"/>
              </a:buClr>
              <a:buFont typeface="Arial" pitchFamily="34" charset="0"/>
              <a:buChar char="•"/>
              <a:defRPr sz="3200">
                <a:solidFill>
                  <a:schemeClr val="tx1"/>
                </a:solidFill>
                <a:latin typeface="Georgia" pitchFamily="18" charset="0"/>
              </a:defRPr>
            </a:lvl1pPr>
            <a:lvl2pPr marL="742950" indent="-285750">
              <a:spcBef>
                <a:spcPts val="675"/>
              </a:spcBef>
              <a:buClr>
                <a:schemeClr val="tx1"/>
              </a:buClr>
              <a:buFont typeface="Arial" pitchFamily="34" charset="0"/>
              <a:buChar char="–"/>
              <a:defRPr sz="2800">
                <a:solidFill>
                  <a:schemeClr val="tx1"/>
                </a:solidFill>
                <a:latin typeface="Georgia" pitchFamily="18" charset="0"/>
              </a:defRPr>
            </a:lvl2pPr>
            <a:lvl3pPr marL="1143000" indent="-228600">
              <a:spcBef>
                <a:spcPts val="575"/>
              </a:spcBef>
              <a:buClr>
                <a:schemeClr val="tx1"/>
              </a:buClr>
              <a:buFont typeface="Arial" pitchFamily="34" charset="0"/>
              <a:buChar char="•"/>
              <a:defRPr sz="2400">
                <a:solidFill>
                  <a:schemeClr val="tx1"/>
                </a:solidFill>
                <a:latin typeface="Georgia" pitchFamily="18" charset="0"/>
              </a:defRPr>
            </a:lvl3pPr>
            <a:lvl4pPr marL="1600200" indent="-228600">
              <a:spcBef>
                <a:spcPts val="475"/>
              </a:spcBef>
              <a:buClr>
                <a:schemeClr val="tx1"/>
              </a:buClr>
              <a:buFont typeface="Arial" pitchFamily="34" charset="0"/>
              <a:buChar char="–"/>
              <a:defRPr sz="2000">
                <a:solidFill>
                  <a:schemeClr val="tx1"/>
                </a:solidFill>
                <a:latin typeface="Georgia" pitchFamily="18" charset="0"/>
              </a:defRPr>
            </a:lvl4pPr>
            <a:lvl5pPr marL="2057400" indent="-22860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a:spcBef>
                <a:spcPct val="0"/>
              </a:spcBef>
              <a:buClrTx/>
              <a:buNone/>
            </a:pPr>
            <a:r>
              <a:rPr lang="en-US" altLang="en-US" sz="1600" dirty="0">
                <a:solidFill>
                  <a:schemeClr val="bg2">
                    <a:lumMod val="10000"/>
                  </a:schemeClr>
                </a:solidFill>
                <a:latin typeface="Arial Narrow" panose="020B0606020202030204" pitchFamily="34" charset="0"/>
              </a:rPr>
              <a:t>(Findings based on administrative data for Slovenia, 2011-2018) </a:t>
            </a:r>
            <a:endParaRPr lang="en-US" altLang="en-US" sz="1600" i="1" baseline="30000" dirty="0">
              <a:solidFill>
                <a:schemeClr val="bg2">
                  <a:lumMod val="10000"/>
                </a:schemeClr>
              </a:solidFill>
              <a:latin typeface="Arial Narrow" panose="020B0606020202030204" pitchFamily="34" charset="0"/>
            </a:endParaRPr>
          </a:p>
        </p:txBody>
      </p:sp>
      <p:sp>
        <p:nvSpPr>
          <p:cNvPr id="8" name="Rectangle 7"/>
          <p:cNvSpPr/>
          <p:nvPr/>
        </p:nvSpPr>
        <p:spPr>
          <a:xfrm>
            <a:off x="1488126" y="6296592"/>
            <a:ext cx="7776644" cy="338554"/>
          </a:xfrm>
          <a:prstGeom prst="rect">
            <a:avLst/>
          </a:prstGeom>
        </p:spPr>
        <p:txBody>
          <a:bodyPr wrap="square">
            <a:spAutoFit/>
          </a:bodyPr>
          <a:lstStyle/>
          <a:p>
            <a:pPr lvl="0" algn="just">
              <a:tabLst>
                <a:tab pos="539750" algn="l"/>
                <a:tab pos="756285" algn="l"/>
                <a:tab pos="972185" algn="l"/>
              </a:tabLst>
              <a:defRPr/>
            </a:pPr>
            <a:r>
              <a:rPr kumimoji="0" lang="en-GB" sz="16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rPr>
              <a:t>Source: OECD (2021), Investing in Youth:</a:t>
            </a:r>
            <a:r>
              <a:rPr kumimoji="0" lang="en-GB" sz="1600" b="0" i="0" u="none" strike="noStrike" kern="1200" cap="none" spc="0" normalizeH="0" noProof="0" dirty="0">
                <a:ln>
                  <a:noFill/>
                </a:ln>
                <a:solidFill>
                  <a:prstClr val="white"/>
                </a:solidFill>
                <a:effectLst/>
                <a:uLnTx/>
                <a:uFillTx/>
                <a:latin typeface="Arial"/>
                <a:ea typeface="Malgun Gothic" panose="020B0503020000020004" pitchFamily="34" charset="-127"/>
                <a:cs typeface="Times New Roman" panose="02020603050405020304" pitchFamily="18" charset="0"/>
              </a:rPr>
              <a:t> </a:t>
            </a:r>
            <a:r>
              <a:rPr lang="en-GB" sz="1600" dirty="0">
                <a:solidFill>
                  <a:prstClr val="white"/>
                </a:solidFill>
                <a:ea typeface="Malgun Gothic" panose="020B0503020000020004" pitchFamily="34" charset="-127"/>
                <a:cs typeface="Times New Roman" panose="02020603050405020304" pitchFamily="18" charset="0"/>
              </a:rPr>
              <a:t>Slovenia - </a:t>
            </a:r>
            <a:r>
              <a:rPr lang="en-GB" sz="1600" dirty="0">
                <a:solidFill>
                  <a:prstClr val="white"/>
                </a:solidFill>
                <a:ea typeface="Malgun Gothic" panose="020B0503020000020004" pitchFamily="34" charset="-127"/>
                <a:cs typeface="Times New Roman" panose="02020603050405020304" pitchFamily="18" charset="0"/>
                <a:hlinkClick r:id="rId4"/>
              </a:rPr>
              <a:t>http://oe.cd/youth-slovenia</a:t>
            </a:r>
            <a:r>
              <a:rPr lang="en-GB" sz="1600" dirty="0">
                <a:solidFill>
                  <a:prstClr val="white"/>
                </a:solidFill>
                <a:ea typeface="Malgun Gothic" panose="020B0503020000020004" pitchFamily="34" charset="-127"/>
                <a:cs typeface="Times New Roman" panose="02020603050405020304" pitchFamily="18" charset="0"/>
              </a:rPr>
              <a:t> </a:t>
            </a:r>
            <a:endParaRPr kumimoji="0" lang="en-GB" sz="18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356059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2750" y="237600"/>
            <a:ext cx="11247300" cy="1322400"/>
          </a:xfrm>
        </p:spPr>
        <p:txBody>
          <a:bodyPr/>
          <a:lstStyle/>
          <a:p>
            <a:r>
              <a:rPr lang="en-US" dirty="0"/>
              <a:t>Slovenia devotes relatively few resources to </a:t>
            </a:r>
            <a:r>
              <a:rPr lang="en-GB" dirty="0"/>
              <a:t>labour market programmes </a:t>
            </a:r>
          </a:p>
        </p:txBody>
      </p:sp>
      <p:sp>
        <p:nvSpPr>
          <p:cNvPr id="4" name="Rectangle 3"/>
          <p:cNvSpPr/>
          <p:nvPr/>
        </p:nvSpPr>
        <p:spPr>
          <a:xfrm>
            <a:off x="1488126" y="6296592"/>
            <a:ext cx="7776644" cy="338554"/>
          </a:xfrm>
          <a:prstGeom prst="rect">
            <a:avLst/>
          </a:prstGeom>
        </p:spPr>
        <p:txBody>
          <a:bodyPr wrap="square">
            <a:spAutoFit/>
          </a:bodyPr>
          <a:lstStyle/>
          <a:p>
            <a:pPr lvl="0" algn="just">
              <a:tabLst>
                <a:tab pos="539750" algn="l"/>
                <a:tab pos="756285" algn="l"/>
                <a:tab pos="972185" algn="l"/>
              </a:tabLst>
              <a:defRPr/>
            </a:pPr>
            <a:r>
              <a:rPr kumimoji="0" lang="en-GB" sz="16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rPr>
              <a:t>Source: OECD (2021), Investing in Youth:</a:t>
            </a:r>
            <a:r>
              <a:rPr kumimoji="0" lang="en-GB" sz="1600" b="0" i="0" u="none" strike="noStrike" kern="1200" cap="none" spc="0" normalizeH="0" noProof="0" dirty="0">
                <a:ln>
                  <a:noFill/>
                </a:ln>
                <a:solidFill>
                  <a:prstClr val="white"/>
                </a:solidFill>
                <a:effectLst/>
                <a:uLnTx/>
                <a:uFillTx/>
                <a:latin typeface="Arial"/>
                <a:ea typeface="Malgun Gothic" panose="020B0503020000020004" pitchFamily="34" charset="-127"/>
                <a:cs typeface="Times New Roman" panose="02020603050405020304" pitchFamily="18" charset="0"/>
              </a:rPr>
              <a:t> </a:t>
            </a:r>
            <a:r>
              <a:rPr lang="en-GB" sz="1600" dirty="0">
                <a:solidFill>
                  <a:prstClr val="white"/>
                </a:solidFill>
                <a:ea typeface="Malgun Gothic" panose="020B0503020000020004" pitchFamily="34" charset="-127"/>
                <a:cs typeface="Times New Roman" panose="02020603050405020304" pitchFamily="18" charset="0"/>
              </a:rPr>
              <a:t>Slovenia - </a:t>
            </a:r>
            <a:r>
              <a:rPr lang="en-GB" sz="1600" dirty="0">
                <a:solidFill>
                  <a:prstClr val="white"/>
                </a:solidFill>
                <a:ea typeface="Malgun Gothic" panose="020B0503020000020004" pitchFamily="34" charset="-127"/>
                <a:cs typeface="Times New Roman" panose="02020603050405020304" pitchFamily="18" charset="0"/>
                <a:hlinkClick r:id="rId3"/>
              </a:rPr>
              <a:t>http://oe.cd/youth-slovenia</a:t>
            </a:r>
            <a:r>
              <a:rPr lang="en-GB" sz="1600" dirty="0">
                <a:solidFill>
                  <a:prstClr val="white"/>
                </a:solidFill>
                <a:ea typeface="Malgun Gothic" panose="020B0503020000020004" pitchFamily="34" charset="-127"/>
                <a:cs typeface="Times New Roman" panose="02020603050405020304" pitchFamily="18" charset="0"/>
              </a:rPr>
              <a:t> </a:t>
            </a:r>
            <a:endParaRPr kumimoji="0" lang="en-GB" sz="18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endParaRPr>
          </a:p>
        </p:txBody>
      </p:sp>
      <p:sp>
        <p:nvSpPr>
          <p:cNvPr id="2" name="Content Placeholder 1"/>
          <p:cNvSpPr>
            <a:spLocks noGrp="1"/>
          </p:cNvSpPr>
          <p:nvPr>
            <p:ph idx="1"/>
          </p:nvPr>
        </p:nvSpPr>
        <p:spPr>
          <a:xfrm>
            <a:off x="336000" y="1560000"/>
            <a:ext cx="4807500" cy="634560"/>
          </a:xfrm>
        </p:spPr>
        <p:txBody>
          <a:bodyPr>
            <a:normAutofit lnSpcReduction="10000"/>
          </a:bodyPr>
          <a:lstStyle/>
          <a:p>
            <a:pPr marL="0" indent="0" algn="ctr">
              <a:buNone/>
            </a:pPr>
            <a:r>
              <a:rPr lang="en-GB" sz="1800" b="1" dirty="0">
                <a:solidFill>
                  <a:srgbClr val="0B0064"/>
                </a:solidFill>
                <a:latin typeface="Arial Narrow" panose="020B0606020202030204" pitchFamily="34" charset="0"/>
              </a:rPr>
              <a:t>Expenditure (EUR) per registered jobseeker on labour market programmes in EU countries, 2018</a:t>
            </a:r>
          </a:p>
          <a:p>
            <a:endParaRPr lang="en-GB" dirty="0"/>
          </a:p>
        </p:txBody>
      </p:sp>
      <p:pic>
        <p:nvPicPr>
          <p:cNvPr id="9" name="Picture 8"/>
          <p:cNvPicPr>
            <a:picLocks noChangeAspect="1"/>
          </p:cNvPicPr>
          <p:nvPr/>
        </p:nvPicPr>
        <p:blipFill>
          <a:blip r:embed="rId4"/>
          <a:stretch>
            <a:fillRect/>
          </a:stretch>
        </p:blipFill>
        <p:spPr>
          <a:xfrm>
            <a:off x="304800" y="2194131"/>
            <a:ext cx="5478780" cy="3888661"/>
          </a:xfrm>
          <a:prstGeom prst="rect">
            <a:avLst/>
          </a:prstGeom>
        </p:spPr>
      </p:pic>
      <p:sp>
        <p:nvSpPr>
          <p:cNvPr id="10" name="TextBox 9"/>
          <p:cNvSpPr txBox="1"/>
          <p:nvPr/>
        </p:nvSpPr>
        <p:spPr>
          <a:xfrm>
            <a:off x="6701790" y="1439842"/>
            <a:ext cx="4499610" cy="1077218"/>
          </a:xfrm>
          <a:prstGeom prst="rect">
            <a:avLst/>
          </a:prstGeom>
          <a:solidFill>
            <a:schemeClr val="accent3">
              <a:lumMod val="20000"/>
              <a:lumOff val="80000"/>
            </a:schemeClr>
          </a:solidFill>
        </p:spPr>
        <p:txBody>
          <a:bodyPr wrap="square" rtlCol="0">
            <a:spAutoFit/>
          </a:bodyPr>
          <a:lstStyle/>
          <a:p>
            <a:r>
              <a:rPr lang="en-GB" sz="1600" dirty="0">
                <a:solidFill>
                  <a:schemeClr val="bg2">
                    <a:lumMod val="10000"/>
                  </a:schemeClr>
                </a:solidFill>
                <a:latin typeface="Arial" panose="020B0604020202020204" pitchFamily="34" charset="0"/>
                <a:cs typeface="Arial" panose="020B0604020202020204" pitchFamily="34" charset="0"/>
              </a:rPr>
              <a:t>Modernise</a:t>
            </a:r>
            <a:r>
              <a:rPr lang="en-US" sz="1600" dirty="0">
                <a:solidFill>
                  <a:schemeClr val="bg2">
                    <a:lumMod val="10000"/>
                  </a:schemeClr>
                </a:solidFill>
                <a:latin typeface="Arial" panose="020B0604020202020204" pitchFamily="34" charset="0"/>
                <a:cs typeface="Arial" panose="020B0604020202020204" pitchFamily="34" charset="0"/>
              </a:rPr>
              <a:t> and streamline practices at the ESS towards a digital, lean service delivery to free up resources for young people who need more support</a:t>
            </a:r>
            <a:endParaRPr lang="en-GB" sz="1600" dirty="0">
              <a:solidFill>
                <a:schemeClr val="bg2">
                  <a:lumMod val="1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701790" y="2709686"/>
            <a:ext cx="4499610" cy="1323439"/>
          </a:xfrm>
          <a:prstGeom prst="rect">
            <a:avLst/>
          </a:prstGeom>
          <a:solidFill>
            <a:schemeClr val="accent2">
              <a:lumMod val="20000"/>
              <a:lumOff val="80000"/>
            </a:schemeClr>
          </a:solidFill>
        </p:spPr>
        <p:txBody>
          <a:bodyPr wrap="square" rtlCol="0">
            <a:spAutoFit/>
          </a:bodyPr>
          <a:lstStyle/>
          <a:p>
            <a:r>
              <a:rPr lang="en-GB" sz="1600" dirty="0">
                <a:solidFill>
                  <a:schemeClr val="bg2">
                    <a:lumMod val="10000"/>
                  </a:schemeClr>
                </a:solidFill>
                <a:latin typeface="Arial" panose="020B0604020202020204" pitchFamily="34" charset="0"/>
                <a:cs typeface="Arial" panose="020B0604020202020204" pitchFamily="34" charset="0"/>
              </a:rPr>
              <a:t>Prioritise</a:t>
            </a:r>
            <a:r>
              <a:rPr lang="en-US" sz="1600" dirty="0">
                <a:solidFill>
                  <a:schemeClr val="bg2">
                    <a:lumMod val="10000"/>
                  </a:schemeClr>
                </a:solidFill>
                <a:latin typeface="Arial" panose="020B0604020202020204" pitchFamily="34" charset="0"/>
                <a:cs typeface="Arial" panose="020B0604020202020204" pitchFamily="34" charset="0"/>
              </a:rPr>
              <a:t> the introduction of a statistical profiling tool </a:t>
            </a:r>
          </a:p>
          <a:p>
            <a:endParaRPr lang="en-US" sz="1600" dirty="0">
              <a:solidFill>
                <a:schemeClr val="bg2">
                  <a:lumMod val="10000"/>
                </a:schemeClr>
              </a:solidFill>
              <a:latin typeface="Arial" panose="020B0604020202020204" pitchFamily="34" charset="0"/>
              <a:cs typeface="Arial" panose="020B0604020202020204" pitchFamily="34" charset="0"/>
            </a:endParaRPr>
          </a:p>
          <a:p>
            <a:r>
              <a:rPr lang="en-US" sz="1600" dirty="0">
                <a:solidFill>
                  <a:schemeClr val="bg2">
                    <a:lumMod val="10000"/>
                  </a:schemeClr>
                </a:solidFill>
                <a:latin typeface="Arial" panose="020B0604020202020204" pitchFamily="34" charset="0"/>
                <a:cs typeface="Arial" panose="020B0604020202020204" pitchFamily="34" charset="0"/>
              </a:rPr>
              <a:t>Tailor employment services and </a:t>
            </a:r>
            <a:r>
              <a:rPr lang="en-GB" sz="1600" dirty="0">
                <a:solidFill>
                  <a:schemeClr val="bg2">
                    <a:lumMod val="10000"/>
                  </a:schemeClr>
                </a:solidFill>
                <a:latin typeface="Arial" panose="020B0604020202020204" pitchFamily="34" charset="0"/>
                <a:cs typeface="Arial" panose="020B0604020202020204" pitchFamily="34" charset="0"/>
              </a:rPr>
              <a:t>programmes</a:t>
            </a:r>
            <a:r>
              <a:rPr lang="en-US" sz="1600" dirty="0">
                <a:solidFill>
                  <a:schemeClr val="bg2">
                    <a:lumMod val="10000"/>
                  </a:schemeClr>
                </a:solidFill>
                <a:latin typeface="Arial" panose="020B0604020202020204" pitchFamily="34" charset="0"/>
                <a:cs typeface="Arial" panose="020B0604020202020204" pitchFamily="34" charset="0"/>
              </a:rPr>
              <a:t> more efficiently to those youngsters who need it</a:t>
            </a:r>
            <a:endParaRPr lang="en-GB" sz="1600" dirty="0">
              <a:solidFill>
                <a:schemeClr val="bg2">
                  <a:lumMod val="10000"/>
                </a:schemeClr>
              </a:solidFill>
              <a:latin typeface="Arial" panose="020B0604020202020204" pitchFamily="34" charset="0"/>
              <a:cs typeface="Arial" panose="020B0604020202020204" pitchFamily="34" charset="0"/>
            </a:endParaRPr>
          </a:p>
        </p:txBody>
      </p:sp>
      <p:sp>
        <p:nvSpPr>
          <p:cNvPr id="12" name="TextBox 11"/>
          <p:cNvSpPr txBox="1"/>
          <p:nvPr/>
        </p:nvSpPr>
        <p:spPr>
          <a:xfrm>
            <a:off x="6701790" y="4138461"/>
            <a:ext cx="4499610" cy="1569660"/>
          </a:xfrm>
          <a:prstGeom prst="rect">
            <a:avLst/>
          </a:prstGeom>
          <a:solidFill>
            <a:schemeClr val="accent6">
              <a:lumMod val="20000"/>
              <a:lumOff val="80000"/>
            </a:schemeClr>
          </a:solidFill>
        </p:spPr>
        <p:txBody>
          <a:bodyPr wrap="square" rtlCol="0">
            <a:spAutoFit/>
          </a:bodyPr>
          <a:lstStyle/>
          <a:p>
            <a:r>
              <a:rPr lang="en-US" sz="1600" dirty="0">
                <a:solidFill>
                  <a:schemeClr val="bg2">
                    <a:lumMod val="10000"/>
                  </a:schemeClr>
                </a:solidFill>
                <a:latin typeface="Arial" panose="020B0604020202020204" pitchFamily="34" charset="0"/>
                <a:cs typeface="Arial" panose="020B0604020202020204" pitchFamily="34" charset="0"/>
              </a:rPr>
              <a:t>Increase the resources for mental health support at the ESS, in order to increase internal mental health competences </a:t>
            </a:r>
          </a:p>
          <a:p>
            <a:endParaRPr lang="en-US" sz="1600" dirty="0">
              <a:solidFill>
                <a:schemeClr val="bg2">
                  <a:lumMod val="10000"/>
                </a:schemeClr>
              </a:solidFill>
              <a:latin typeface="Arial" panose="020B0604020202020204" pitchFamily="34" charset="0"/>
              <a:cs typeface="Arial" panose="020B0604020202020204" pitchFamily="34" charset="0"/>
            </a:endParaRPr>
          </a:p>
          <a:p>
            <a:r>
              <a:rPr lang="en-US" sz="1600" dirty="0">
                <a:solidFill>
                  <a:schemeClr val="bg2">
                    <a:lumMod val="10000"/>
                  </a:schemeClr>
                </a:solidFill>
                <a:latin typeface="Arial" panose="020B0604020202020204" pitchFamily="34" charset="0"/>
                <a:cs typeface="Arial" panose="020B0604020202020204" pitchFamily="34" charset="0"/>
              </a:rPr>
              <a:t>Expand the network connections with the mental health sector</a:t>
            </a:r>
            <a:endParaRPr lang="en-GB" sz="16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677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9560" y="237600"/>
            <a:ext cx="10835820" cy="1182767"/>
          </a:xfrm>
        </p:spPr>
        <p:txBody>
          <a:bodyPr/>
          <a:lstStyle/>
          <a:p>
            <a:r>
              <a:rPr lang="en-GB" dirty="0"/>
              <a:t>Examples of support for M&amp;E</a:t>
            </a:r>
          </a:p>
        </p:txBody>
      </p:sp>
      <p:sp>
        <p:nvSpPr>
          <p:cNvPr id="13" name="TextBox 12"/>
          <p:cNvSpPr txBox="1"/>
          <p:nvPr/>
        </p:nvSpPr>
        <p:spPr>
          <a:xfrm>
            <a:off x="592476" y="1354834"/>
            <a:ext cx="10756739" cy="4708981"/>
          </a:xfrm>
          <a:prstGeom prst="rect">
            <a:avLst/>
          </a:prstGeom>
          <a:noFill/>
        </p:spPr>
        <p:txBody>
          <a:bodyPr wrap="square" rtlCol="0">
            <a:spAutoFit/>
          </a:bodyPr>
          <a:lstStyle/>
          <a:p>
            <a:pPr marL="188913" lvl="1">
              <a:spcBef>
                <a:spcPts val="1200"/>
              </a:spcBef>
              <a:spcAft>
                <a:spcPts val="300"/>
              </a:spcAft>
              <a:buClr>
                <a:srgbClr val="002060"/>
              </a:buClr>
              <a:tabLst>
                <a:tab pos="7627938" algn="l"/>
              </a:tabLst>
            </a:pPr>
            <a:r>
              <a:rPr lang="en-US" sz="2000" b="1" dirty="0">
                <a:solidFill>
                  <a:srgbClr val="619527"/>
                </a:solidFill>
                <a:latin typeface="Arial Narrow" panose="020B0606020202030204" pitchFamily="34" charset="0"/>
              </a:rPr>
              <a:t>JOBLINGE </a:t>
            </a:r>
            <a:r>
              <a:rPr lang="en-US" sz="2000" b="1" dirty="0" err="1">
                <a:solidFill>
                  <a:srgbClr val="619527"/>
                </a:solidFill>
                <a:latin typeface="Arial Narrow" panose="020B0606020202030204" pitchFamily="34" charset="0"/>
              </a:rPr>
              <a:t>programme</a:t>
            </a:r>
            <a:r>
              <a:rPr lang="en-US" sz="2000" b="1" dirty="0">
                <a:solidFill>
                  <a:srgbClr val="619527"/>
                </a:solidFill>
                <a:latin typeface="Arial Narrow" panose="020B0606020202030204" pitchFamily="34" charset="0"/>
              </a:rPr>
              <a:t> evaluation </a:t>
            </a:r>
          </a:p>
          <a:p>
            <a:pPr marL="531813" lvl="1" indent="-342900">
              <a:spcBef>
                <a:spcPts val="1200"/>
              </a:spcBef>
              <a:spcAft>
                <a:spcPts val="300"/>
              </a:spcAft>
              <a:buClr>
                <a:srgbClr val="002060"/>
              </a:buClr>
              <a:buFont typeface="Arial" panose="020B0604020202020204" pitchFamily="34" charset="0"/>
              <a:buChar char="•"/>
              <a:tabLst>
                <a:tab pos="7627938" algn="l"/>
              </a:tabLst>
            </a:pPr>
            <a:r>
              <a:rPr lang="en-US" sz="2000" dirty="0">
                <a:solidFill>
                  <a:srgbClr val="002060"/>
                </a:solidFill>
                <a:latin typeface="Arial Narrow" panose="020B0606020202030204" pitchFamily="34" charset="0"/>
              </a:rPr>
              <a:t>basecamp: an innovative learning space for young apprentices</a:t>
            </a:r>
          </a:p>
          <a:p>
            <a:pPr marL="531813" lvl="1" indent="-342900">
              <a:spcBef>
                <a:spcPts val="1200"/>
              </a:spcBef>
              <a:spcAft>
                <a:spcPts val="300"/>
              </a:spcAft>
              <a:buClr>
                <a:srgbClr val="002060"/>
              </a:buClr>
              <a:buFont typeface="Arial" panose="020B0604020202020204" pitchFamily="34" charset="0"/>
              <a:buChar char="•"/>
              <a:tabLst>
                <a:tab pos="7627938" algn="l"/>
              </a:tabLst>
            </a:pPr>
            <a:r>
              <a:rPr lang="en-US" sz="2000" dirty="0">
                <a:solidFill>
                  <a:srgbClr val="002060"/>
                </a:solidFill>
                <a:latin typeface="Arial Narrow" panose="020B0606020202030204" pitchFamily="34" charset="0"/>
              </a:rPr>
              <a:t>‘Classic’ </a:t>
            </a:r>
            <a:r>
              <a:rPr lang="en-US" sz="2000" dirty="0" err="1">
                <a:solidFill>
                  <a:srgbClr val="002060"/>
                </a:solidFill>
                <a:latin typeface="Arial Narrow" panose="020B0606020202030204" pitchFamily="34" charset="0"/>
              </a:rPr>
              <a:t>programme</a:t>
            </a:r>
            <a:r>
              <a:rPr lang="en-US" sz="2000" dirty="0">
                <a:solidFill>
                  <a:srgbClr val="002060"/>
                </a:solidFill>
                <a:latin typeface="Arial Narrow" panose="020B0606020202030204" pitchFamily="34" charset="0"/>
              </a:rPr>
              <a:t> evaluation with semi-structured interviews, focus groups and surveys</a:t>
            </a:r>
          </a:p>
          <a:p>
            <a:pPr marL="188913" lvl="1">
              <a:spcBef>
                <a:spcPts val="1200"/>
              </a:spcBef>
              <a:spcAft>
                <a:spcPts val="300"/>
              </a:spcAft>
              <a:buClr>
                <a:srgbClr val="002060"/>
              </a:buClr>
              <a:tabLst>
                <a:tab pos="7627938" algn="l"/>
              </a:tabLst>
            </a:pPr>
            <a:r>
              <a:rPr lang="en-US" sz="2000" b="1" dirty="0">
                <a:solidFill>
                  <a:srgbClr val="619527"/>
                </a:solidFill>
                <a:latin typeface="Arial Narrow" panose="020B0606020202030204" pitchFamily="34" charset="0"/>
              </a:rPr>
              <a:t>An M&amp;E plan for the Spanish Youth Guarantee Plus Plan (YG+) 2021-2027 </a:t>
            </a:r>
          </a:p>
          <a:p>
            <a:pPr marL="531813" lvl="1" indent="-342900">
              <a:spcBef>
                <a:spcPts val="1200"/>
              </a:spcBef>
              <a:spcAft>
                <a:spcPts val="300"/>
              </a:spcAft>
              <a:buClr>
                <a:srgbClr val="002060"/>
              </a:buClr>
              <a:buFont typeface="Arial" panose="020B0604020202020204" pitchFamily="34" charset="0"/>
              <a:buChar char="•"/>
              <a:tabLst>
                <a:tab pos="7627938" algn="l"/>
              </a:tabLst>
            </a:pPr>
            <a:r>
              <a:rPr lang="en-US" sz="2000" dirty="0">
                <a:solidFill>
                  <a:srgbClr val="002060"/>
                </a:solidFill>
                <a:latin typeface="Arial Narrow" panose="020B0606020202030204" pitchFamily="34" charset="0"/>
              </a:rPr>
              <a:t>Objectives include recovering quality of youth employment, reduce gender employment gap and youth unemployment through 69 measures across six work streams</a:t>
            </a:r>
          </a:p>
          <a:p>
            <a:pPr marL="531813" lvl="1" indent="-342900">
              <a:spcBef>
                <a:spcPts val="1200"/>
              </a:spcBef>
              <a:spcAft>
                <a:spcPts val="300"/>
              </a:spcAft>
              <a:buClr>
                <a:srgbClr val="002060"/>
              </a:buClr>
              <a:buFont typeface="Arial" panose="020B0604020202020204" pitchFamily="34" charset="0"/>
              <a:buChar char="•"/>
              <a:tabLst>
                <a:tab pos="7627938" algn="l"/>
              </a:tabLst>
            </a:pPr>
            <a:r>
              <a:rPr lang="en-US" sz="2000" dirty="0">
                <a:solidFill>
                  <a:srgbClr val="002060"/>
                </a:solidFill>
                <a:latin typeface="Arial Narrow" panose="020B0606020202030204" pitchFamily="34" charset="0"/>
              </a:rPr>
              <a:t>OECD collaborates with PES to design the M&amp;E framework </a:t>
            </a:r>
          </a:p>
          <a:p>
            <a:pPr marL="188913" lvl="1">
              <a:spcBef>
                <a:spcPts val="1200"/>
              </a:spcBef>
              <a:spcAft>
                <a:spcPts val="300"/>
              </a:spcAft>
              <a:buClr>
                <a:srgbClr val="002060"/>
              </a:buClr>
              <a:tabLst>
                <a:tab pos="7627938" algn="l"/>
              </a:tabLst>
            </a:pPr>
            <a:r>
              <a:rPr lang="en-US" sz="2000" b="1" dirty="0">
                <a:solidFill>
                  <a:srgbClr val="619527"/>
                </a:solidFill>
                <a:latin typeface="Arial Narrow" panose="020B0606020202030204" pitchFamily="34" charset="0"/>
              </a:rPr>
              <a:t>Italy’s youth volunteering service &amp; Ireland’s whole-of-government policies for young people</a:t>
            </a:r>
          </a:p>
          <a:p>
            <a:pPr marL="531813" lvl="1" indent="-342900">
              <a:spcBef>
                <a:spcPts val="1200"/>
              </a:spcBef>
              <a:spcAft>
                <a:spcPts val="300"/>
              </a:spcAft>
              <a:buClr>
                <a:srgbClr val="002060"/>
              </a:buClr>
              <a:buFont typeface="Arial" panose="020B0604020202020204" pitchFamily="34" charset="0"/>
              <a:buChar char="•"/>
              <a:tabLst>
                <a:tab pos="7627938" algn="l"/>
              </a:tabLst>
            </a:pPr>
            <a:r>
              <a:rPr lang="en-US" sz="2000" dirty="0">
                <a:solidFill>
                  <a:srgbClr val="002060"/>
                </a:solidFill>
                <a:latin typeface="Arial Narrow" panose="020B0606020202030204" pitchFamily="34" charset="0"/>
              </a:rPr>
              <a:t>Support in monitoring the policies</a:t>
            </a:r>
          </a:p>
          <a:p>
            <a:pPr marL="531813" lvl="1" indent="-342900">
              <a:spcBef>
                <a:spcPts val="1200"/>
              </a:spcBef>
              <a:spcAft>
                <a:spcPts val="300"/>
              </a:spcAft>
              <a:buClr>
                <a:srgbClr val="002060"/>
              </a:buClr>
              <a:buFont typeface="Arial" panose="020B0604020202020204" pitchFamily="34" charset="0"/>
              <a:buChar char="•"/>
              <a:tabLst>
                <a:tab pos="7627938" algn="l"/>
              </a:tabLst>
            </a:pPr>
            <a:endParaRPr lang="en-US" sz="20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429376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9560" y="237600"/>
            <a:ext cx="10835820" cy="1182767"/>
          </a:xfrm>
        </p:spPr>
        <p:txBody>
          <a:bodyPr/>
          <a:lstStyle/>
          <a:p>
            <a:r>
              <a:rPr lang="en-GB" dirty="0"/>
              <a:t>Examples of support for implementation</a:t>
            </a:r>
          </a:p>
        </p:txBody>
      </p:sp>
      <p:sp>
        <p:nvSpPr>
          <p:cNvPr id="13" name="TextBox 12"/>
          <p:cNvSpPr txBox="1"/>
          <p:nvPr/>
        </p:nvSpPr>
        <p:spPr>
          <a:xfrm>
            <a:off x="654469" y="1230558"/>
            <a:ext cx="10756739" cy="4378122"/>
          </a:xfrm>
          <a:prstGeom prst="rect">
            <a:avLst/>
          </a:prstGeom>
          <a:noFill/>
        </p:spPr>
        <p:txBody>
          <a:bodyPr wrap="square" rtlCol="0">
            <a:spAutoFit/>
          </a:bodyPr>
          <a:lstStyle/>
          <a:p>
            <a:pPr marL="188913" lvl="1">
              <a:spcBef>
                <a:spcPts val="1200"/>
              </a:spcBef>
              <a:spcAft>
                <a:spcPts val="300"/>
              </a:spcAft>
              <a:buClr>
                <a:srgbClr val="002060"/>
              </a:buClr>
              <a:tabLst>
                <a:tab pos="7627938" algn="l"/>
              </a:tabLst>
            </a:pPr>
            <a:r>
              <a:rPr lang="en-US" sz="2400" b="1" dirty="0">
                <a:solidFill>
                  <a:srgbClr val="619527"/>
                </a:solidFill>
                <a:latin typeface="Arial Narrow" panose="020B0606020202030204" pitchFamily="34" charset="0"/>
              </a:rPr>
              <a:t>NEET prevention strategies for Australian lower secondary students </a:t>
            </a:r>
          </a:p>
          <a:p>
            <a:pPr marL="531813" lvl="1" indent="-342900">
              <a:spcBef>
                <a:spcPts val="1200"/>
              </a:spcBef>
              <a:spcAft>
                <a:spcPts val="300"/>
              </a:spcAft>
              <a:buClr>
                <a:srgbClr val="002060"/>
              </a:buClr>
              <a:buFont typeface="Arial" panose="020B0604020202020204" pitchFamily="34" charset="0"/>
              <a:buChar char="•"/>
              <a:tabLst>
                <a:tab pos="7627938" algn="l"/>
              </a:tabLst>
            </a:pPr>
            <a:r>
              <a:rPr lang="en-US" sz="2400" dirty="0">
                <a:solidFill>
                  <a:srgbClr val="002060"/>
                </a:solidFill>
                <a:latin typeface="Arial Narrow" panose="020B0606020202030204" pitchFamily="34" charset="0"/>
              </a:rPr>
              <a:t>Analysis of  international good practices and suggestions for their applicability in the Australian context</a:t>
            </a:r>
          </a:p>
          <a:p>
            <a:pPr marL="531813" lvl="1" indent="-342900">
              <a:spcBef>
                <a:spcPts val="1200"/>
              </a:spcBef>
              <a:spcAft>
                <a:spcPts val="300"/>
              </a:spcAft>
              <a:buClr>
                <a:srgbClr val="002060"/>
              </a:buClr>
              <a:buFont typeface="Arial" panose="020B0604020202020204" pitchFamily="34" charset="0"/>
              <a:buChar char="•"/>
              <a:tabLst>
                <a:tab pos="7627938" algn="l"/>
              </a:tabLst>
            </a:pPr>
            <a:r>
              <a:rPr lang="en-US" sz="2400" dirty="0">
                <a:solidFill>
                  <a:srgbClr val="002060"/>
                </a:solidFill>
                <a:latin typeface="Arial Narrow" panose="020B0606020202030204" pitchFamily="34" charset="0"/>
              </a:rPr>
              <a:t>Assessment of needed changes to data and evaluation system </a:t>
            </a:r>
          </a:p>
          <a:p>
            <a:pPr marL="188913" lvl="1">
              <a:spcBef>
                <a:spcPts val="1200"/>
              </a:spcBef>
              <a:spcAft>
                <a:spcPts val="300"/>
              </a:spcAft>
              <a:buClr>
                <a:srgbClr val="002060"/>
              </a:buClr>
              <a:tabLst>
                <a:tab pos="7627938" algn="l"/>
              </a:tabLst>
            </a:pPr>
            <a:r>
              <a:rPr lang="en-US" sz="2400" b="1" dirty="0" err="1">
                <a:solidFill>
                  <a:srgbClr val="619527"/>
                </a:solidFill>
                <a:latin typeface="Arial Narrow" panose="020B0606020202030204" pitchFamily="34" charset="0"/>
              </a:rPr>
              <a:t>Personalised</a:t>
            </a:r>
            <a:r>
              <a:rPr lang="en-US" sz="2400" b="1" dirty="0">
                <a:solidFill>
                  <a:srgbClr val="619527"/>
                </a:solidFill>
                <a:latin typeface="Arial Narrow" panose="020B0606020202030204" pitchFamily="34" charset="0"/>
              </a:rPr>
              <a:t> services for vulnerable groups in Lithuania </a:t>
            </a:r>
          </a:p>
          <a:p>
            <a:pPr marL="531813" lvl="1" indent="-342900">
              <a:spcBef>
                <a:spcPts val="1200"/>
              </a:spcBef>
              <a:spcAft>
                <a:spcPts val="300"/>
              </a:spcAft>
              <a:buClr>
                <a:srgbClr val="002060"/>
              </a:buClr>
              <a:buFont typeface="Arial" panose="020B0604020202020204" pitchFamily="34" charset="0"/>
              <a:buChar char="•"/>
              <a:tabLst>
                <a:tab pos="7627938" algn="l"/>
              </a:tabLst>
            </a:pPr>
            <a:r>
              <a:rPr lang="en-US" sz="2400" dirty="0">
                <a:solidFill>
                  <a:srgbClr val="002060"/>
                </a:solidFill>
                <a:latin typeface="Arial Narrow" panose="020B0606020202030204" pitchFamily="34" charset="0"/>
              </a:rPr>
              <a:t>Lithuania wants to offer more tailored social and </a:t>
            </a:r>
            <a:r>
              <a:rPr lang="en-US" sz="2400" dirty="0" err="1">
                <a:solidFill>
                  <a:srgbClr val="002060"/>
                </a:solidFill>
                <a:latin typeface="Arial Narrow" panose="020B0606020202030204" pitchFamily="34" charset="0"/>
              </a:rPr>
              <a:t>labour</a:t>
            </a:r>
            <a:r>
              <a:rPr lang="en-US" sz="2400" dirty="0">
                <a:solidFill>
                  <a:srgbClr val="002060"/>
                </a:solidFill>
                <a:latin typeface="Arial Narrow" panose="020B0606020202030204" pitchFamily="34" charset="0"/>
              </a:rPr>
              <a:t> market services to vulnerable groups, including youth who were formerly in out-of-home care </a:t>
            </a:r>
          </a:p>
          <a:p>
            <a:pPr marL="531813" lvl="1" indent="-342900">
              <a:spcBef>
                <a:spcPts val="1200"/>
              </a:spcBef>
              <a:spcAft>
                <a:spcPts val="300"/>
              </a:spcAft>
              <a:buClr>
                <a:srgbClr val="002060"/>
              </a:buClr>
              <a:buFont typeface="Arial" panose="020B0604020202020204" pitchFamily="34" charset="0"/>
              <a:buChar char="•"/>
              <a:tabLst>
                <a:tab pos="7627938" algn="l"/>
              </a:tabLst>
            </a:pPr>
            <a:r>
              <a:rPr lang="en-US" sz="2400" dirty="0">
                <a:solidFill>
                  <a:srgbClr val="002060"/>
                </a:solidFill>
                <a:latin typeface="Arial Narrow" panose="020B0606020202030204" pitchFamily="34" charset="0"/>
              </a:rPr>
              <a:t>Analysis of current services and benefits available and creation of a roadmap to create a more unified system</a:t>
            </a:r>
          </a:p>
        </p:txBody>
      </p:sp>
    </p:spTree>
    <p:extLst>
      <p:ext uri="{BB962C8B-B14F-4D97-AF65-F5344CB8AC3E}">
        <p14:creationId xmlns:p14="http://schemas.microsoft.com/office/powerpoint/2010/main" val="3269415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lvl="1" indent="0">
              <a:spcBef>
                <a:spcPts val="1200"/>
              </a:spcBef>
              <a:spcAft>
                <a:spcPts val="300"/>
              </a:spcAft>
              <a:buClr>
                <a:srgbClr val="002060"/>
              </a:buClr>
              <a:buNone/>
              <a:tabLst>
                <a:tab pos="7627938" algn="l"/>
              </a:tabLst>
            </a:pPr>
            <a:r>
              <a:rPr lang="en-US" sz="2400" b="1" dirty="0">
                <a:solidFill>
                  <a:srgbClr val="619527"/>
                </a:solidFill>
                <a:latin typeface="Arial Narrow" panose="020B0606020202030204" pitchFamily="34" charset="0"/>
              </a:rPr>
              <a:t>Development of employment and NEET rates </a:t>
            </a:r>
          </a:p>
          <a:p>
            <a:pPr marL="531813" lvl="1" indent="-342900">
              <a:spcBef>
                <a:spcPts val="1200"/>
              </a:spcBef>
              <a:spcAft>
                <a:spcPts val="300"/>
              </a:spcAft>
              <a:buClr>
                <a:srgbClr val="002060"/>
              </a:buClr>
              <a:buFont typeface="Arial" panose="020B0604020202020204" pitchFamily="34" charset="0"/>
              <a:buChar char="•"/>
              <a:tabLst>
                <a:tab pos="7627938" algn="l"/>
              </a:tabLst>
            </a:pPr>
            <a:r>
              <a:rPr lang="en-US" sz="2400" dirty="0">
                <a:solidFill>
                  <a:srgbClr val="002060"/>
                </a:solidFill>
                <a:latin typeface="Arial Narrow" panose="020B0606020202030204" pitchFamily="34" charset="0"/>
              </a:rPr>
              <a:t>Policy, economic and structural factors associated with youth </a:t>
            </a:r>
            <a:r>
              <a:rPr lang="en-US" sz="2400" dirty="0" err="1">
                <a:solidFill>
                  <a:srgbClr val="002060"/>
                </a:solidFill>
                <a:latin typeface="Arial Narrow" panose="020B0606020202030204" pitchFamily="34" charset="0"/>
              </a:rPr>
              <a:t>labour</a:t>
            </a:r>
            <a:r>
              <a:rPr lang="en-US" sz="2400" dirty="0">
                <a:solidFill>
                  <a:srgbClr val="002060"/>
                </a:solidFill>
                <a:latin typeface="Arial Narrow" panose="020B0606020202030204" pitchFamily="34" charset="0"/>
              </a:rPr>
              <a:t> market outcomes across countries</a:t>
            </a:r>
          </a:p>
          <a:p>
            <a:pPr marL="0" lvl="1" indent="0">
              <a:spcBef>
                <a:spcPts val="1200"/>
              </a:spcBef>
              <a:spcAft>
                <a:spcPts val="300"/>
              </a:spcAft>
              <a:buClr>
                <a:srgbClr val="002060"/>
              </a:buClr>
              <a:buNone/>
              <a:tabLst>
                <a:tab pos="7627938" algn="l"/>
              </a:tabLst>
            </a:pPr>
            <a:r>
              <a:rPr lang="en-US" sz="2400" b="1" dirty="0">
                <a:solidFill>
                  <a:srgbClr val="619527"/>
                </a:solidFill>
                <a:latin typeface="Arial Narrow" panose="020B0606020202030204" pitchFamily="34" charset="0"/>
              </a:rPr>
              <a:t>NEET prevention</a:t>
            </a:r>
          </a:p>
          <a:p>
            <a:pPr marL="531813" lvl="1" indent="-342900">
              <a:spcBef>
                <a:spcPts val="1200"/>
              </a:spcBef>
              <a:spcAft>
                <a:spcPts val="300"/>
              </a:spcAft>
              <a:buClr>
                <a:srgbClr val="002060"/>
              </a:buClr>
              <a:buFont typeface="Arial" panose="020B0604020202020204" pitchFamily="34" charset="0"/>
              <a:buChar char="•"/>
              <a:tabLst>
                <a:tab pos="7627938" algn="l"/>
              </a:tabLst>
            </a:pPr>
            <a:r>
              <a:rPr lang="en-US" sz="2400" dirty="0">
                <a:solidFill>
                  <a:srgbClr val="002060"/>
                </a:solidFill>
                <a:latin typeface="Arial Narrow" panose="020B0606020202030204" pitchFamily="34" charset="0"/>
              </a:rPr>
              <a:t>Medium- and long-term impacts of career education and guidance</a:t>
            </a:r>
          </a:p>
          <a:p>
            <a:pPr marL="531813" lvl="1" indent="-342900">
              <a:spcBef>
                <a:spcPts val="1200"/>
              </a:spcBef>
              <a:spcAft>
                <a:spcPts val="300"/>
              </a:spcAft>
              <a:buClr>
                <a:srgbClr val="002060"/>
              </a:buClr>
              <a:buFont typeface="Arial" panose="020B0604020202020204" pitchFamily="34" charset="0"/>
              <a:buChar char="•"/>
              <a:tabLst>
                <a:tab pos="7627938" algn="l"/>
              </a:tabLst>
            </a:pPr>
            <a:r>
              <a:rPr lang="en-US" sz="2400" dirty="0">
                <a:solidFill>
                  <a:srgbClr val="002060"/>
                </a:solidFill>
                <a:latin typeface="Arial Narrow" panose="020B0606020202030204" pitchFamily="34" charset="0"/>
              </a:rPr>
              <a:t>Impact of </a:t>
            </a:r>
            <a:r>
              <a:rPr lang="en-US" sz="2400" dirty="0" err="1">
                <a:solidFill>
                  <a:srgbClr val="002060"/>
                </a:solidFill>
                <a:latin typeface="Arial Narrow" panose="020B0606020202030204" pitchFamily="34" charset="0"/>
              </a:rPr>
              <a:t>programmes</a:t>
            </a:r>
            <a:r>
              <a:rPr lang="en-US" sz="2400" dirty="0">
                <a:solidFill>
                  <a:srgbClr val="002060"/>
                </a:solidFill>
                <a:latin typeface="Arial Narrow" panose="020B0606020202030204" pitchFamily="34" charset="0"/>
              </a:rPr>
              <a:t> to support young parents </a:t>
            </a:r>
          </a:p>
          <a:p>
            <a:pPr marL="0" lvl="1" indent="0">
              <a:spcBef>
                <a:spcPts val="1200"/>
              </a:spcBef>
              <a:spcAft>
                <a:spcPts val="300"/>
              </a:spcAft>
              <a:buClr>
                <a:srgbClr val="002060"/>
              </a:buClr>
              <a:buNone/>
              <a:tabLst>
                <a:tab pos="7627938" algn="l"/>
              </a:tabLst>
            </a:pPr>
            <a:r>
              <a:rPr lang="en-US" sz="2400" b="1" dirty="0">
                <a:solidFill>
                  <a:srgbClr val="619527"/>
                </a:solidFill>
                <a:latin typeface="Arial Narrow" panose="020B0606020202030204" pitchFamily="34" charset="0"/>
              </a:rPr>
              <a:t>NEET activation</a:t>
            </a:r>
            <a:endParaRPr lang="en-US" sz="2400" dirty="0">
              <a:solidFill>
                <a:srgbClr val="002060"/>
              </a:solidFill>
              <a:latin typeface="Arial Narrow" panose="020B0606020202030204" pitchFamily="34" charset="0"/>
            </a:endParaRPr>
          </a:p>
          <a:p>
            <a:pPr marL="531813" lvl="1" indent="-342900">
              <a:spcBef>
                <a:spcPts val="1200"/>
              </a:spcBef>
              <a:spcAft>
                <a:spcPts val="300"/>
              </a:spcAft>
              <a:buClr>
                <a:srgbClr val="002060"/>
              </a:buClr>
              <a:buFont typeface="Arial" panose="020B0604020202020204" pitchFamily="34" charset="0"/>
              <a:buChar char="•"/>
              <a:tabLst>
                <a:tab pos="7627938" algn="l"/>
              </a:tabLst>
            </a:pPr>
            <a:r>
              <a:rPr lang="en-US" sz="2400" dirty="0">
                <a:solidFill>
                  <a:srgbClr val="002060"/>
                </a:solidFill>
                <a:latin typeface="Arial Narrow" panose="020B0606020202030204" pitchFamily="34" charset="0"/>
              </a:rPr>
              <a:t>Impacts of tailoring of support measures </a:t>
            </a:r>
          </a:p>
          <a:p>
            <a:pPr marL="531813" lvl="1" indent="-342900">
              <a:spcBef>
                <a:spcPts val="1200"/>
              </a:spcBef>
              <a:spcAft>
                <a:spcPts val="300"/>
              </a:spcAft>
              <a:buClr>
                <a:srgbClr val="002060"/>
              </a:buClr>
              <a:buFont typeface="Arial" panose="020B0604020202020204" pitchFamily="34" charset="0"/>
              <a:buChar char="•"/>
              <a:tabLst>
                <a:tab pos="7627938" algn="l"/>
              </a:tabLst>
            </a:pPr>
            <a:r>
              <a:rPr lang="en-US" sz="2400" dirty="0">
                <a:solidFill>
                  <a:srgbClr val="002060"/>
                </a:solidFill>
                <a:latin typeface="Arial Narrow" panose="020B0606020202030204" pitchFamily="34" charset="0"/>
              </a:rPr>
              <a:t>Ensuring sustained integration into the </a:t>
            </a:r>
            <a:r>
              <a:rPr lang="en-US" sz="2400" dirty="0" err="1">
                <a:solidFill>
                  <a:srgbClr val="002060"/>
                </a:solidFill>
                <a:latin typeface="Arial Narrow" panose="020B0606020202030204" pitchFamily="34" charset="0"/>
              </a:rPr>
              <a:t>labour</a:t>
            </a:r>
            <a:r>
              <a:rPr lang="en-US" sz="2400" dirty="0">
                <a:solidFill>
                  <a:srgbClr val="002060"/>
                </a:solidFill>
                <a:latin typeface="Arial Narrow" panose="020B0606020202030204" pitchFamily="34" charset="0"/>
              </a:rPr>
              <a:t> market </a:t>
            </a:r>
          </a:p>
          <a:p>
            <a:endParaRPr lang="en-GB" dirty="0"/>
          </a:p>
        </p:txBody>
      </p:sp>
      <p:sp>
        <p:nvSpPr>
          <p:cNvPr id="3" name="Title 2"/>
          <p:cNvSpPr>
            <a:spLocks noGrp="1"/>
          </p:cNvSpPr>
          <p:nvPr>
            <p:ph type="title"/>
          </p:nvPr>
        </p:nvSpPr>
        <p:spPr/>
        <p:txBody>
          <a:bodyPr/>
          <a:lstStyle/>
          <a:p>
            <a:r>
              <a:rPr lang="en-GB" dirty="0"/>
              <a:t>Examples of areas of needed evidence</a:t>
            </a:r>
          </a:p>
        </p:txBody>
      </p:sp>
    </p:spTree>
    <p:extLst>
      <p:ext uri="{BB962C8B-B14F-4D97-AF65-F5344CB8AC3E}">
        <p14:creationId xmlns:p14="http://schemas.microsoft.com/office/powerpoint/2010/main" val="3999599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1" y="1920240"/>
            <a:ext cx="5417820" cy="3988784"/>
          </a:xfrm>
          <a:prstGeom prst="rect">
            <a:avLst/>
          </a:prstGeom>
          <a:noFill/>
        </p:spPr>
        <p:txBody>
          <a:bodyPr wrap="square" rtlCol="0">
            <a:spAutoFit/>
          </a:bodyPr>
          <a:lstStyle/>
          <a:p>
            <a:pPr>
              <a:lnSpc>
                <a:spcPct val="120000"/>
              </a:lnSpc>
            </a:pPr>
            <a:r>
              <a:rPr lang="en-US" sz="2800" b="1" dirty="0">
                <a:solidFill>
                  <a:srgbClr val="619527"/>
                </a:solidFill>
                <a:latin typeface="Arial Narrow" panose="020B0606020202030204" pitchFamily="34" charset="0"/>
              </a:rPr>
              <a:t>Thank you for your attention</a:t>
            </a:r>
          </a:p>
          <a:p>
            <a:pPr>
              <a:lnSpc>
                <a:spcPct val="120000"/>
              </a:lnSpc>
            </a:pPr>
            <a:endParaRPr lang="en-US" sz="2800" b="1" dirty="0">
              <a:solidFill>
                <a:srgbClr val="619527"/>
              </a:solidFill>
              <a:latin typeface="Arial Narrow" panose="020B0606020202030204" pitchFamily="34" charset="0"/>
            </a:endParaRPr>
          </a:p>
          <a:p>
            <a:pPr>
              <a:lnSpc>
                <a:spcPct val="120000"/>
              </a:lnSpc>
            </a:pPr>
            <a:endParaRPr lang="en-US" sz="2800" b="1" dirty="0">
              <a:solidFill>
                <a:srgbClr val="619527"/>
              </a:solidFill>
              <a:latin typeface="Arial Narrow" panose="020B0606020202030204" pitchFamily="34" charset="0"/>
            </a:endParaRPr>
          </a:p>
          <a:p>
            <a:pPr>
              <a:lnSpc>
                <a:spcPct val="120000"/>
              </a:lnSpc>
            </a:pPr>
            <a:endParaRPr lang="en-US" sz="2800" b="1" dirty="0">
              <a:solidFill>
                <a:srgbClr val="619527"/>
              </a:solidFill>
              <a:latin typeface="Arial Narrow" panose="020B0606020202030204" pitchFamily="34" charset="0"/>
            </a:endParaRPr>
          </a:p>
          <a:p>
            <a:pPr>
              <a:lnSpc>
                <a:spcPct val="120000"/>
              </a:lnSpc>
            </a:pPr>
            <a:endParaRPr lang="en-US" sz="2800" b="1" dirty="0">
              <a:solidFill>
                <a:srgbClr val="619527"/>
              </a:solidFill>
              <a:latin typeface="Arial Narrow" panose="020B0606020202030204" pitchFamily="34" charset="0"/>
            </a:endParaRPr>
          </a:p>
          <a:p>
            <a:pPr>
              <a:lnSpc>
                <a:spcPct val="120000"/>
              </a:lnSpc>
            </a:pPr>
            <a:endParaRPr lang="en-US" sz="2800" b="1" dirty="0">
              <a:solidFill>
                <a:srgbClr val="619527"/>
              </a:solidFill>
              <a:latin typeface="Arial Narrow" panose="020B0606020202030204" pitchFamily="34" charset="0"/>
            </a:endParaRPr>
          </a:p>
          <a:p>
            <a:pPr>
              <a:lnSpc>
                <a:spcPct val="120000"/>
              </a:lnSpc>
            </a:pPr>
            <a:endParaRPr lang="en-US" sz="2000" b="1" dirty="0">
              <a:solidFill>
                <a:srgbClr val="619527"/>
              </a:solidFill>
              <a:latin typeface="Arial Narrow" panose="020B0606020202030204" pitchFamily="34" charset="0"/>
            </a:endParaRPr>
          </a:p>
          <a:p>
            <a:r>
              <a:rPr lang="en-GB" dirty="0"/>
              <a:t>sarah.kups@oecd.org</a:t>
            </a:r>
          </a:p>
        </p:txBody>
      </p:sp>
    </p:spTree>
    <p:extLst>
      <p:ext uri="{BB962C8B-B14F-4D97-AF65-F5344CB8AC3E}">
        <p14:creationId xmlns:p14="http://schemas.microsoft.com/office/powerpoint/2010/main" val="3299020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920240"/>
            <a:ext cx="5945154" cy="800219"/>
          </a:xfrm>
          <a:prstGeom prst="rect">
            <a:avLst/>
          </a:prstGeom>
          <a:noFill/>
        </p:spPr>
        <p:txBody>
          <a:bodyPr wrap="none" rtlCol="0">
            <a:spAutoFit/>
          </a:bodyPr>
          <a:lstStyle/>
          <a:p>
            <a:r>
              <a:rPr lang="en-US" sz="2800" b="1" dirty="0">
                <a:solidFill>
                  <a:srgbClr val="619527"/>
                </a:solidFill>
                <a:latin typeface="Arial Narrow" panose="020B0606020202030204" pitchFamily="34" charset="0"/>
              </a:rPr>
              <a:t>Youth (un)employment and the pandemic</a:t>
            </a:r>
          </a:p>
          <a:p>
            <a:endParaRPr lang="en-GB" dirty="0"/>
          </a:p>
        </p:txBody>
      </p:sp>
    </p:spTree>
    <p:extLst>
      <p:ext uri="{BB962C8B-B14F-4D97-AF65-F5344CB8AC3E}">
        <p14:creationId xmlns:p14="http://schemas.microsoft.com/office/powerpoint/2010/main" val="156305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000" y="187200"/>
            <a:ext cx="11856000" cy="1331858"/>
          </a:xfrm>
        </p:spPr>
        <p:txBody>
          <a:bodyPr/>
          <a:lstStyle/>
          <a:p>
            <a:r>
              <a:rPr lang="en-GB" sz="3600" dirty="0"/>
              <a:t>An initial surge in youth unemployment</a:t>
            </a:r>
          </a:p>
        </p:txBody>
      </p:sp>
      <p:graphicFrame>
        <p:nvGraphicFramePr>
          <p:cNvPr id="7" name="Chart 6"/>
          <p:cNvGraphicFramePr>
            <a:graphicFrameLocks/>
          </p:cNvGraphicFramePr>
          <p:nvPr>
            <p:extLst>
              <p:ext uri="{D42A27DB-BD31-4B8C-83A1-F6EECF244321}">
                <p14:modId xmlns:p14="http://schemas.microsoft.com/office/powerpoint/2010/main" val="568490355"/>
              </p:ext>
            </p:extLst>
          </p:nvPr>
        </p:nvGraphicFramePr>
        <p:xfrm>
          <a:off x="495434" y="1049663"/>
          <a:ext cx="7589278" cy="483962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084712" y="1832661"/>
            <a:ext cx="3853719" cy="3016210"/>
          </a:xfrm>
          <a:prstGeom prst="rect">
            <a:avLst/>
          </a:prstGeom>
          <a:solidFill>
            <a:schemeClr val="accent3">
              <a:lumMod val="20000"/>
              <a:lumOff val="80000"/>
            </a:schemeClr>
          </a:solidFill>
        </p:spPr>
        <p:txBody>
          <a:bodyPr wrap="square" rtlCol="0">
            <a:spAutoFit/>
          </a:bodyPr>
          <a:lstStyle/>
          <a:p>
            <a:endParaRPr lang="en-US" sz="1900" dirty="0">
              <a:solidFill>
                <a:schemeClr val="bg1"/>
              </a:solidFill>
              <a:latin typeface="Arial Narrow" panose="020B0606020202030204" pitchFamily="34" charset="0"/>
            </a:endParaRPr>
          </a:p>
          <a:p>
            <a:pPr marL="173038"/>
            <a:r>
              <a:rPr lang="en-US" sz="1900" dirty="0">
                <a:solidFill>
                  <a:schemeClr val="bg1"/>
                </a:solidFill>
                <a:latin typeface="Arial Narrow" panose="020B0606020202030204" pitchFamily="34" charset="0"/>
              </a:rPr>
              <a:t>The unemployment rate among 15-29 year-olds reached 11.5% in the last quarter of 2020, compared to 7.5% for the total population</a:t>
            </a:r>
          </a:p>
          <a:p>
            <a:pPr marL="173038"/>
            <a:endParaRPr lang="en-GB" sz="1900" dirty="0">
              <a:solidFill>
                <a:schemeClr val="bg1"/>
              </a:solidFill>
              <a:latin typeface="Arial Narrow" panose="020B0606020202030204" pitchFamily="34" charset="0"/>
            </a:endParaRPr>
          </a:p>
          <a:p>
            <a:pPr marL="173038"/>
            <a:r>
              <a:rPr lang="en-GB" sz="1900" dirty="0">
                <a:solidFill>
                  <a:schemeClr val="bg1"/>
                </a:solidFill>
                <a:latin typeface="Arial Narrow" panose="020B0606020202030204" pitchFamily="34" charset="0"/>
              </a:rPr>
              <a:t>The NEET rate increased by 1 pp in 2020, initially mostly inactive, then unemployed</a:t>
            </a:r>
          </a:p>
          <a:p>
            <a:endParaRPr lang="en-GB" sz="1900" dirty="0">
              <a:solidFill>
                <a:schemeClr val="bg1"/>
              </a:solidFill>
              <a:latin typeface="Arial Narrow" panose="020B0606020202030204" pitchFamily="34" charset="0"/>
            </a:endParaRPr>
          </a:p>
        </p:txBody>
      </p:sp>
      <p:sp>
        <p:nvSpPr>
          <p:cNvPr id="8" name="Footer Placeholder 4"/>
          <p:cNvSpPr>
            <a:spLocks noGrp="1"/>
          </p:cNvSpPr>
          <p:nvPr>
            <p:ph type="ftr" sz="quarter" idx="11"/>
          </p:nvPr>
        </p:nvSpPr>
        <p:spPr>
          <a:xfrm>
            <a:off x="1420559" y="6202895"/>
            <a:ext cx="8584053" cy="539648"/>
          </a:xfrm>
        </p:spPr>
        <p:txBody>
          <a:bodyPr/>
          <a:lstStyle/>
          <a:p>
            <a:r>
              <a:rPr lang="en-GB" dirty="0"/>
              <a:t>OECD (2021), OECD Employment Outlook 2021 </a:t>
            </a:r>
            <a:r>
              <a:rPr lang="en-GB" dirty="0">
                <a:hlinkClick r:id="rId4"/>
              </a:rPr>
              <a:t>https://www.oecd.org/employment-outlook/</a:t>
            </a:r>
            <a:r>
              <a:rPr lang="en-GB" dirty="0"/>
              <a:t> </a:t>
            </a:r>
            <a:endParaRPr lang="en-US" sz="4000" dirty="0">
              <a:latin typeface="Arial Narrow" panose="020B0606020202030204" pitchFamily="34" charset="0"/>
              <a:cs typeface="Calibri Light" panose="020F0302020204030204" pitchFamily="34" charset="0"/>
            </a:endParaRPr>
          </a:p>
        </p:txBody>
      </p:sp>
    </p:spTree>
    <p:extLst>
      <p:ext uri="{BB962C8B-B14F-4D97-AF65-F5344CB8AC3E}">
        <p14:creationId xmlns:p14="http://schemas.microsoft.com/office/powerpoint/2010/main" val="1130624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Job loss as a large part of the drop in hours</a:t>
            </a:r>
          </a:p>
        </p:txBody>
      </p:sp>
      <p:graphicFrame>
        <p:nvGraphicFramePr>
          <p:cNvPr id="4" name="Chart 3"/>
          <p:cNvGraphicFramePr>
            <a:graphicFrameLocks/>
          </p:cNvGraphicFramePr>
          <p:nvPr>
            <p:extLst>
              <p:ext uri="{D42A27DB-BD31-4B8C-83A1-F6EECF244321}">
                <p14:modId xmlns:p14="http://schemas.microsoft.com/office/powerpoint/2010/main" val="3718222853"/>
              </p:ext>
            </p:extLst>
          </p:nvPr>
        </p:nvGraphicFramePr>
        <p:xfrm>
          <a:off x="800897" y="1483200"/>
          <a:ext cx="3787803"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135456105"/>
              </p:ext>
            </p:extLst>
          </p:nvPr>
        </p:nvGraphicFramePr>
        <p:xfrm>
          <a:off x="4750103" y="1483200"/>
          <a:ext cx="3276322" cy="36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457380613"/>
              </p:ext>
            </p:extLst>
          </p:nvPr>
        </p:nvGraphicFramePr>
        <p:xfrm>
          <a:off x="8026425" y="1483200"/>
          <a:ext cx="3276321" cy="3600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p:cNvGrpSpPr/>
          <p:nvPr/>
        </p:nvGrpSpPr>
        <p:grpSpPr>
          <a:xfrm>
            <a:off x="1725602" y="5202204"/>
            <a:ext cx="10224058" cy="646331"/>
            <a:chOff x="452388" y="5291948"/>
            <a:chExt cx="10224058" cy="646331"/>
          </a:xfrm>
        </p:grpSpPr>
        <p:sp>
          <p:nvSpPr>
            <p:cNvPr id="8" name="TextBox 7"/>
            <p:cNvSpPr txBox="1"/>
            <p:nvPr/>
          </p:nvSpPr>
          <p:spPr>
            <a:xfrm>
              <a:off x="753330" y="5291948"/>
              <a:ext cx="9923116" cy="646331"/>
            </a:xfrm>
            <a:prstGeom prst="rect">
              <a:avLst/>
            </a:prstGeom>
            <a:noFill/>
          </p:spPr>
          <p:txBody>
            <a:bodyPr wrap="square" rtlCol="0">
              <a:spAutoFit/>
            </a:bodyPr>
            <a:lstStyle/>
            <a:p>
              <a:r>
                <a:rPr lang="en-GB" dirty="0">
                  <a:solidFill>
                    <a:schemeClr val="bg1">
                      <a:lumMod val="95000"/>
                      <a:lumOff val="5000"/>
                    </a:schemeClr>
                  </a:solidFill>
                  <a:latin typeface="Arial Narrow" panose="020B0606020202030204" pitchFamily="34" charset="0"/>
                </a:rPr>
                <a:t>Joblessness (inactive and unemployed)        	      0-hours employment   </a:t>
              </a:r>
            </a:p>
            <a:p>
              <a:r>
                <a:rPr lang="en-GB" dirty="0">
                  <a:solidFill>
                    <a:schemeClr val="bg1">
                      <a:lumMod val="95000"/>
                      <a:lumOff val="5000"/>
                    </a:schemeClr>
                  </a:solidFill>
                  <a:latin typeface="Arial Narrow" panose="020B0606020202030204" pitchFamily="34" charset="0"/>
                </a:rPr>
                <a:t>Reduced working hours			      Total change in hours</a:t>
              </a:r>
            </a:p>
          </p:txBody>
        </p:sp>
        <p:sp>
          <p:nvSpPr>
            <p:cNvPr id="9" name="Rectangle 8"/>
            <p:cNvSpPr/>
            <p:nvPr/>
          </p:nvSpPr>
          <p:spPr>
            <a:xfrm>
              <a:off x="452388" y="5417813"/>
              <a:ext cx="300942" cy="127321"/>
            </a:xfrm>
            <a:prstGeom prst="rect">
              <a:avLst/>
            </a:prstGeom>
            <a:solidFill>
              <a:srgbClr val="B3A2C7"/>
            </a:solidFill>
            <a:ln>
              <a:solidFill>
                <a:srgbClr val="B3A2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52388" y="5727799"/>
              <a:ext cx="300942" cy="127321"/>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233686" y="5442866"/>
              <a:ext cx="300942" cy="127321"/>
            </a:xfrm>
            <a:prstGeom prst="rect">
              <a:avLst/>
            </a:prstGeom>
            <a:solidFill>
              <a:srgbClr val="FAC090"/>
            </a:solidFill>
            <a:ln>
              <a:solidFill>
                <a:srgbClr val="FAC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Decision 12"/>
            <p:cNvSpPr/>
            <p:nvPr/>
          </p:nvSpPr>
          <p:spPr>
            <a:xfrm>
              <a:off x="5291559" y="5696053"/>
              <a:ext cx="185195" cy="184398"/>
            </a:xfrm>
            <a:prstGeom prst="flowChartDecisi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Footer Placeholder 4"/>
          <p:cNvSpPr>
            <a:spLocks noGrp="1"/>
          </p:cNvSpPr>
          <p:nvPr>
            <p:ph type="ftr" sz="quarter" idx="11"/>
          </p:nvPr>
        </p:nvSpPr>
        <p:spPr>
          <a:xfrm>
            <a:off x="1420559" y="6238753"/>
            <a:ext cx="8584053" cy="539648"/>
          </a:xfrm>
        </p:spPr>
        <p:txBody>
          <a:bodyPr/>
          <a:lstStyle/>
          <a:p>
            <a:r>
              <a:rPr lang="en-GB" dirty="0"/>
              <a:t>OECD (2021), OECD Employment Outlook 2021 </a:t>
            </a:r>
            <a:r>
              <a:rPr lang="en-GB" dirty="0">
                <a:hlinkClick r:id="rId6"/>
              </a:rPr>
              <a:t>https://www.oecd.org/employment-outlook/</a:t>
            </a:r>
            <a:r>
              <a:rPr lang="en-GB" dirty="0"/>
              <a:t> </a:t>
            </a:r>
            <a:endParaRPr lang="en-US" sz="4000" dirty="0">
              <a:latin typeface="Arial Narrow" panose="020B0606020202030204" pitchFamily="34" charset="0"/>
              <a:cs typeface="Calibri Light" panose="020F0302020204030204" pitchFamily="34" charset="0"/>
            </a:endParaRPr>
          </a:p>
        </p:txBody>
      </p:sp>
      <p:sp>
        <p:nvSpPr>
          <p:cNvPr id="16" name="TextBox 1"/>
          <p:cNvSpPr txBox="1"/>
          <p:nvPr/>
        </p:nvSpPr>
        <p:spPr>
          <a:xfrm>
            <a:off x="10948644" y="1965841"/>
            <a:ext cx="420486" cy="31044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solidFill>
                  <a:schemeClr val="bg1"/>
                </a:solidFill>
                <a:latin typeface="Arial Narrow" panose="020B0606020202030204" pitchFamily="34" charset="0"/>
              </a:rPr>
              <a:t>%</a:t>
            </a:r>
            <a:endParaRPr lang="en-GB" sz="1100" dirty="0">
              <a:solidFill>
                <a:schemeClr val="bg1"/>
              </a:solidFill>
              <a:latin typeface="Arial Narrow" panose="020B0606020202030204" pitchFamily="34" charset="0"/>
            </a:endParaRPr>
          </a:p>
        </p:txBody>
      </p:sp>
      <p:sp>
        <p:nvSpPr>
          <p:cNvPr id="18" name="Rectangle 2"/>
          <p:cNvSpPr>
            <a:spLocks noChangeArrowheads="1"/>
          </p:cNvSpPr>
          <p:nvPr/>
        </p:nvSpPr>
        <p:spPr bwMode="auto">
          <a:xfrm>
            <a:off x="695740" y="1030709"/>
            <a:ext cx="100572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b="1" i="0" u="none" strike="noStrike" kern="0" cap="none" spc="0" normalizeH="0" baseline="0" noProof="0" dirty="0">
                <a:ln>
                  <a:noFill/>
                </a:ln>
                <a:solidFill>
                  <a:srgbClr val="0B006A"/>
                </a:solidFill>
                <a:effectLst/>
                <a:uLnTx/>
                <a:uFillTx/>
                <a:latin typeface="Arial Narrow" panose="020B0606020202030204" pitchFamily="34" charset="0"/>
              </a:rPr>
              <a:t>Decomposition of percentage change in hours worked by age</a:t>
            </a:r>
            <a:r>
              <a:rPr kumimoji="0" lang="en-US" altLang="en-US" b="1" i="0" u="none" strike="noStrike" kern="0" cap="none" spc="0" normalizeH="0" noProof="0" dirty="0">
                <a:ln>
                  <a:noFill/>
                </a:ln>
                <a:solidFill>
                  <a:srgbClr val="0B006A"/>
                </a:solidFill>
                <a:effectLst/>
                <a:uLnTx/>
                <a:uFillTx/>
                <a:latin typeface="Arial Narrow" panose="020B0606020202030204" pitchFamily="34" charset="0"/>
              </a:rPr>
              <a:t> group</a:t>
            </a:r>
            <a:endParaRPr kumimoji="0" lang="en-GB" altLang="en-US" b="1" i="0" u="none" strike="noStrike" kern="0" cap="none" spc="0" normalizeH="0" baseline="0" noProof="0" dirty="0">
              <a:ln>
                <a:noFill/>
              </a:ln>
              <a:solidFill>
                <a:srgbClr val="0B006A"/>
              </a:solidFill>
              <a:effectLst/>
              <a:uLnTx/>
              <a:uFillTx/>
              <a:latin typeface="Arial Narrow" panose="020B0606020202030204" pitchFamily="34" charset="0"/>
            </a:endParaRPr>
          </a:p>
        </p:txBody>
      </p:sp>
    </p:spTree>
    <p:extLst>
      <p:ext uri="{BB962C8B-B14F-4D97-AF65-F5344CB8AC3E}">
        <p14:creationId xmlns:p14="http://schemas.microsoft.com/office/powerpoint/2010/main" val="374138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000" y="187200"/>
            <a:ext cx="11520000" cy="705429"/>
          </a:xfrm>
        </p:spPr>
        <p:txBody>
          <a:bodyPr/>
          <a:lstStyle/>
          <a:p>
            <a:r>
              <a:rPr lang="en-GB" dirty="0"/>
              <a:t>Youth employment recovery across the OECD</a:t>
            </a:r>
          </a:p>
        </p:txBody>
      </p:sp>
      <p:graphicFrame>
        <p:nvGraphicFramePr>
          <p:cNvPr id="20" name="Chart 19"/>
          <p:cNvGraphicFramePr>
            <a:graphicFrameLocks/>
          </p:cNvGraphicFramePr>
          <p:nvPr>
            <p:extLst>
              <p:ext uri="{D42A27DB-BD31-4B8C-83A1-F6EECF244321}">
                <p14:modId xmlns:p14="http://schemas.microsoft.com/office/powerpoint/2010/main" val="1467885192"/>
              </p:ext>
            </p:extLst>
          </p:nvPr>
        </p:nvGraphicFramePr>
        <p:xfrm>
          <a:off x="4606018" y="1408338"/>
          <a:ext cx="4318501" cy="4282737"/>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p:cNvGrpSpPr/>
          <p:nvPr/>
        </p:nvGrpSpPr>
        <p:grpSpPr>
          <a:xfrm>
            <a:off x="2033587" y="1270224"/>
            <a:ext cx="5583238" cy="227922"/>
            <a:chOff x="0" y="0"/>
            <a:chExt cx="5583000" cy="228681"/>
          </a:xfrm>
        </p:grpSpPr>
        <p:sp>
          <p:nvSpPr>
            <p:cNvPr id="22" name="xlamLegend0"/>
            <p:cNvSpPr/>
            <p:nvPr/>
          </p:nvSpPr>
          <p:spPr>
            <a:xfrm>
              <a:off x="0" y="0"/>
              <a:ext cx="5583000" cy="176800"/>
            </a:xfrm>
            <a:prstGeom prst="rect">
              <a:avLst/>
            </a:prstGeom>
            <a:noFill/>
            <a:ln w="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2400">
                <a:latin typeface="Arial Narrow" panose="020B0606020202030204" pitchFamily="34" charset="0"/>
              </a:endParaRPr>
            </a:p>
          </p:txBody>
        </p:sp>
        <p:grpSp>
          <p:nvGrpSpPr>
            <p:cNvPr id="23" name="xlamLegendEntry10"/>
            <p:cNvGrpSpPr/>
            <p:nvPr/>
          </p:nvGrpSpPr>
          <p:grpSpPr>
            <a:xfrm>
              <a:off x="1384300" y="43400"/>
              <a:ext cx="755058" cy="185281"/>
              <a:chOff x="1384300" y="43400"/>
              <a:chExt cx="755058" cy="185281"/>
            </a:xfrm>
          </p:grpSpPr>
          <p:cxnSp>
            <p:nvCxnSpPr>
              <p:cNvPr id="27" name="xlamLegendSymbol10"/>
              <p:cNvCxnSpPr/>
              <p:nvPr/>
            </p:nvCxnSpPr>
            <p:spPr>
              <a:xfrm>
                <a:off x="1384300" y="97400"/>
                <a:ext cx="324000" cy="0"/>
              </a:xfrm>
              <a:prstGeom prst="line">
                <a:avLst/>
              </a:prstGeom>
              <a:ln w="190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8" name="xlamLegendText10"/>
              <p:cNvSpPr txBox="1"/>
              <p:nvPr/>
            </p:nvSpPr>
            <p:spPr>
              <a:xfrm>
                <a:off x="1780300" y="43400"/>
                <a:ext cx="359058" cy="185281"/>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non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200" b="0" i="0">
                    <a:solidFill>
                      <a:srgbClr val="000000"/>
                    </a:solidFill>
                    <a:latin typeface="Arial Narrow" panose="020B0606020202030204" pitchFamily="34" charset="0"/>
                  </a:rPr>
                  <a:t>EU-27</a:t>
                </a:r>
              </a:p>
            </p:txBody>
          </p:sp>
        </p:grpSp>
        <p:grpSp>
          <p:nvGrpSpPr>
            <p:cNvPr id="24" name="xlamLegendEntry20"/>
            <p:cNvGrpSpPr/>
            <p:nvPr/>
          </p:nvGrpSpPr>
          <p:grpSpPr>
            <a:xfrm>
              <a:off x="3514116" y="43400"/>
              <a:ext cx="761469" cy="185281"/>
              <a:chOff x="3514116" y="43400"/>
              <a:chExt cx="761469" cy="185281"/>
            </a:xfrm>
          </p:grpSpPr>
          <p:cxnSp>
            <p:nvCxnSpPr>
              <p:cNvPr id="25" name="xlamLegendSymbol20"/>
              <p:cNvCxnSpPr/>
              <p:nvPr/>
            </p:nvCxnSpPr>
            <p:spPr>
              <a:xfrm>
                <a:off x="3514116" y="97400"/>
                <a:ext cx="324000" cy="0"/>
              </a:xfrm>
              <a:prstGeom prst="line">
                <a:avLst/>
              </a:prstGeom>
              <a:ln w="19050">
                <a:solidFill>
                  <a:srgbClr val="4F81BD"/>
                </a:solidFill>
                <a:prstDash val="dash"/>
              </a:ln>
            </p:spPr>
            <p:style>
              <a:lnRef idx="1">
                <a:schemeClr val="accent1"/>
              </a:lnRef>
              <a:fillRef idx="0">
                <a:schemeClr val="accent1"/>
              </a:fillRef>
              <a:effectRef idx="0">
                <a:schemeClr val="accent1"/>
              </a:effectRef>
              <a:fontRef idx="minor">
                <a:schemeClr val="tx1"/>
              </a:fontRef>
            </p:style>
          </p:cxnSp>
          <p:sp>
            <p:nvSpPr>
              <p:cNvPr id="26" name="xlamLegendText20"/>
              <p:cNvSpPr txBox="1"/>
              <p:nvPr/>
            </p:nvSpPr>
            <p:spPr>
              <a:xfrm>
                <a:off x="3910116" y="43400"/>
                <a:ext cx="365469" cy="185281"/>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non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200" b="0" i="0">
                    <a:solidFill>
                      <a:srgbClr val="000000"/>
                    </a:solidFill>
                    <a:latin typeface="Arial Narrow" panose="020B0606020202030204" pitchFamily="34" charset="0"/>
                  </a:rPr>
                  <a:t>OECD</a:t>
                </a:r>
              </a:p>
            </p:txBody>
          </p:sp>
        </p:grpSp>
      </p:grpSp>
      <p:graphicFrame>
        <p:nvGraphicFramePr>
          <p:cNvPr id="30" name="Content Placeholder 3"/>
          <p:cNvGraphicFramePr>
            <a:graphicFrameLocks noGrp="1"/>
          </p:cNvGraphicFramePr>
          <p:nvPr>
            <p:extLst>
              <p:ext uri="{D42A27DB-BD31-4B8C-83A1-F6EECF244321}">
                <p14:modId xmlns:p14="http://schemas.microsoft.com/office/powerpoint/2010/main" val="1557024162"/>
              </p:ext>
            </p:extLst>
          </p:nvPr>
        </p:nvGraphicFramePr>
        <p:xfrm>
          <a:off x="321924" y="1451879"/>
          <a:ext cx="4282733" cy="4045406"/>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p:cNvSpPr txBox="1"/>
          <p:nvPr/>
        </p:nvSpPr>
        <p:spPr>
          <a:xfrm>
            <a:off x="9118947" y="2279737"/>
            <a:ext cx="2868461" cy="2723823"/>
          </a:xfrm>
          <a:prstGeom prst="rect">
            <a:avLst/>
          </a:prstGeom>
          <a:solidFill>
            <a:schemeClr val="accent3">
              <a:lumMod val="20000"/>
              <a:lumOff val="80000"/>
            </a:schemeClr>
          </a:solidFill>
        </p:spPr>
        <p:txBody>
          <a:bodyPr wrap="square" rtlCol="0">
            <a:spAutoFit/>
          </a:bodyPr>
          <a:lstStyle/>
          <a:p>
            <a:r>
              <a:rPr lang="en-US" sz="1900" dirty="0">
                <a:solidFill>
                  <a:schemeClr val="bg1"/>
                </a:solidFill>
                <a:latin typeface="Arial Narrow" panose="020B0606020202030204" pitchFamily="34" charset="0"/>
              </a:rPr>
              <a:t>Across the OECD and the EU, the unemployment rate among 15-24 year olds at the end of 2021 was below the rate observed at the end of 2019. </a:t>
            </a:r>
          </a:p>
          <a:p>
            <a:endParaRPr lang="en-US" sz="1900" dirty="0">
              <a:solidFill>
                <a:schemeClr val="bg1"/>
              </a:solidFill>
              <a:latin typeface="Arial Narrow" panose="020B0606020202030204" pitchFamily="34" charset="0"/>
            </a:endParaRPr>
          </a:p>
          <a:p>
            <a:r>
              <a:rPr lang="en-US" sz="1900" dirty="0">
                <a:solidFill>
                  <a:schemeClr val="bg1"/>
                </a:solidFill>
                <a:latin typeface="Arial Narrow" panose="020B0606020202030204" pitchFamily="34" charset="0"/>
              </a:rPr>
              <a:t>Employment rates were restored to pre-pandemic levels. </a:t>
            </a:r>
          </a:p>
        </p:txBody>
      </p:sp>
      <p:sp>
        <p:nvSpPr>
          <p:cNvPr id="33" name="Rectangle 32"/>
          <p:cNvSpPr/>
          <p:nvPr/>
        </p:nvSpPr>
        <p:spPr>
          <a:xfrm>
            <a:off x="1488126" y="6296592"/>
            <a:ext cx="6096000" cy="338554"/>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539750" algn="l"/>
                <a:tab pos="756285" algn="l"/>
                <a:tab pos="972185" algn="l"/>
              </a:tabLst>
              <a:defRPr/>
            </a:pPr>
            <a:r>
              <a:rPr kumimoji="0" lang="en-GB" sz="16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rPr>
              <a:t>Source: </a:t>
            </a:r>
            <a:r>
              <a:rPr kumimoji="0" lang="en-GB" sz="1600" b="0" i="0" u="none" strike="noStrike" kern="1200" cap="none" spc="0" normalizeH="0" baseline="0" noProof="0" dirty="0" err="1">
                <a:ln>
                  <a:noFill/>
                </a:ln>
                <a:solidFill>
                  <a:prstClr val="white"/>
                </a:solidFill>
                <a:effectLst/>
                <a:uLnTx/>
                <a:uFillTx/>
                <a:latin typeface="Arial"/>
                <a:ea typeface="Malgun Gothic" panose="020B0503020000020004" pitchFamily="34" charset="-127"/>
                <a:cs typeface="Times New Roman" panose="02020603050405020304" pitchFamily="18" charset="0"/>
              </a:rPr>
              <a:t>OECD.Stat</a:t>
            </a:r>
            <a:endParaRPr kumimoji="0" lang="en-GB" sz="18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endParaRPr>
          </a:p>
        </p:txBody>
      </p:sp>
      <p:pic>
        <p:nvPicPr>
          <p:cNvPr id="6148" name="xlamLegendSymbol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5675" y="1450975"/>
            <a:ext cx="5376863" cy="29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38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NEET rates prior to the pandemic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0709718"/>
              </p:ext>
            </p:extLst>
          </p:nvPr>
        </p:nvGraphicFramePr>
        <p:xfrm>
          <a:off x="336550" y="1560513"/>
          <a:ext cx="11518900" cy="43195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a:spLocks noChangeArrowheads="1"/>
          </p:cNvSpPr>
          <p:nvPr/>
        </p:nvSpPr>
        <p:spPr bwMode="auto">
          <a:xfrm>
            <a:off x="695740" y="1030709"/>
            <a:ext cx="100572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en-US" altLang="en-US" b="1" kern="0" dirty="0">
                <a:solidFill>
                  <a:srgbClr val="0B006A"/>
                </a:solidFill>
                <a:latin typeface="Arial Narrow" panose="020B0606020202030204" pitchFamily="34" charset="0"/>
              </a:rPr>
              <a:t>Share of 15-29 year olds neither in employment, education or training, 2019</a:t>
            </a:r>
            <a:endParaRPr kumimoji="0" lang="en-GB" altLang="en-US" b="1" i="0" u="none" strike="noStrike" kern="0" cap="none" spc="0" normalizeH="0" baseline="0" noProof="0" dirty="0">
              <a:ln>
                <a:noFill/>
              </a:ln>
              <a:solidFill>
                <a:srgbClr val="0B006A"/>
              </a:solidFill>
              <a:effectLst/>
              <a:uLnTx/>
              <a:uFillTx/>
              <a:latin typeface="Arial Narrow" panose="020B0606020202030204" pitchFamily="34" charset="0"/>
            </a:endParaRPr>
          </a:p>
        </p:txBody>
      </p:sp>
    </p:spTree>
    <p:extLst>
      <p:ext uri="{BB962C8B-B14F-4D97-AF65-F5344CB8AC3E}">
        <p14:creationId xmlns:p14="http://schemas.microsoft.com/office/powerpoint/2010/main" val="242686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000" y="187200"/>
            <a:ext cx="11520000" cy="705429"/>
          </a:xfrm>
        </p:spPr>
        <p:txBody>
          <a:bodyPr/>
          <a:lstStyle/>
          <a:p>
            <a:r>
              <a:rPr lang="en-GB" dirty="0"/>
              <a:t>A less pronounced recovery in CEE</a:t>
            </a:r>
          </a:p>
        </p:txBody>
      </p:sp>
      <p:sp>
        <p:nvSpPr>
          <p:cNvPr id="31" name="TextBox 30"/>
          <p:cNvSpPr txBox="1"/>
          <p:nvPr/>
        </p:nvSpPr>
        <p:spPr>
          <a:xfrm>
            <a:off x="336000" y="2009443"/>
            <a:ext cx="2970871" cy="3308598"/>
          </a:xfrm>
          <a:prstGeom prst="rect">
            <a:avLst/>
          </a:prstGeom>
          <a:solidFill>
            <a:schemeClr val="accent3">
              <a:lumMod val="20000"/>
              <a:lumOff val="80000"/>
            </a:schemeClr>
          </a:solidFill>
        </p:spPr>
        <p:txBody>
          <a:bodyPr wrap="square" rtlCol="0">
            <a:spAutoFit/>
          </a:bodyPr>
          <a:lstStyle/>
          <a:p>
            <a:r>
              <a:rPr lang="en-US" sz="1900" dirty="0">
                <a:solidFill>
                  <a:schemeClr val="bg1"/>
                </a:solidFill>
                <a:latin typeface="Arial Narrow" panose="020B0606020202030204" pitchFamily="34" charset="0"/>
              </a:rPr>
              <a:t>In the Central and Eastern European OECD countries, with the exception of Lithuania, the unemployment rate for youth was higher in the fourth quarter of 2021 than two years prior. </a:t>
            </a:r>
          </a:p>
          <a:p>
            <a:endParaRPr lang="en-US" sz="1900" dirty="0">
              <a:solidFill>
                <a:schemeClr val="bg1"/>
              </a:solidFill>
              <a:latin typeface="Arial Narrow" panose="020B0606020202030204" pitchFamily="34" charset="0"/>
            </a:endParaRPr>
          </a:p>
          <a:p>
            <a:r>
              <a:rPr lang="en-US" sz="1900" dirty="0">
                <a:solidFill>
                  <a:schemeClr val="bg1"/>
                </a:solidFill>
                <a:latin typeface="Arial Narrow" panose="020B0606020202030204" pitchFamily="34" charset="0"/>
              </a:rPr>
              <a:t>The NEET rate (Q3) decreased by 1.3 percentage points, but increased in twelve</a:t>
            </a:r>
          </a:p>
        </p:txBody>
      </p:sp>
      <p:sp>
        <p:nvSpPr>
          <p:cNvPr id="33" name="Rectangle 32"/>
          <p:cNvSpPr/>
          <p:nvPr/>
        </p:nvSpPr>
        <p:spPr>
          <a:xfrm>
            <a:off x="1488126" y="6296592"/>
            <a:ext cx="6096000" cy="338554"/>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539750" algn="l"/>
                <a:tab pos="756285" algn="l"/>
                <a:tab pos="972185" algn="l"/>
              </a:tabLst>
              <a:defRPr/>
            </a:pPr>
            <a:r>
              <a:rPr kumimoji="0" lang="en-GB" sz="16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rPr>
              <a:t>Source: </a:t>
            </a:r>
            <a:r>
              <a:rPr kumimoji="0" lang="en-GB" sz="1600" b="0" i="0" u="none" strike="noStrike" kern="1200" cap="none" spc="0" normalizeH="0" baseline="0" noProof="0" dirty="0" err="1">
                <a:ln>
                  <a:noFill/>
                </a:ln>
                <a:solidFill>
                  <a:prstClr val="white"/>
                </a:solidFill>
                <a:effectLst/>
                <a:uLnTx/>
                <a:uFillTx/>
                <a:latin typeface="Arial"/>
                <a:ea typeface="Malgun Gothic" panose="020B0503020000020004" pitchFamily="34" charset="-127"/>
                <a:cs typeface="Times New Roman" panose="02020603050405020304" pitchFamily="18" charset="0"/>
              </a:rPr>
              <a:t>OECD.Stat</a:t>
            </a:r>
            <a:endParaRPr kumimoji="0" lang="en-GB" sz="18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endParaRPr>
          </a:p>
        </p:txBody>
      </p:sp>
      <p:graphicFrame>
        <p:nvGraphicFramePr>
          <p:cNvPr id="15" name="Chart 14"/>
          <p:cNvGraphicFramePr>
            <a:graphicFrameLocks/>
          </p:cNvGraphicFramePr>
          <p:nvPr>
            <p:extLst>
              <p:ext uri="{D42A27DB-BD31-4B8C-83A1-F6EECF244321}">
                <p14:modId xmlns:p14="http://schemas.microsoft.com/office/powerpoint/2010/main" val="306473107"/>
              </p:ext>
            </p:extLst>
          </p:nvPr>
        </p:nvGraphicFramePr>
        <p:xfrm>
          <a:off x="4340591" y="1360241"/>
          <a:ext cx="7515409" cy="4095109"/>
        </p:xfrm>
        <a:graphic>
          <a:graphicData uri="http://schemas.openxmlformats.org/drawingml/2006/chart">
            <c:chart xmlns:c="http://schemas.openxmlformats.org/drawingml/2006/chart" xmlns:r="http://schemas.openxmlformats.org/officeDocument/2006/relationships" r:id="rId3"/>
          </a:graphicData>
        </a:graphic>
      </p:graphicFrame>
      <p:pic>
        <p:nvPicPr>
          <p:cNvPr id="7178" name="xlamLegendSymbol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5675" y="1450975"/>
            <a:ext cx="5376863" cy="29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596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000" y="187200"/>
            <a:ext cx="11520000" cy="705429"/>
          </a:xfrm>
        </p:spPr>
        <p:txBody>
          <a:bodyPr/>
          <a:lstStyle/>
          <a:p>
            <a:r>
              <a:rPr lang="en-GB" dirty="0"/>
              <a:t>Young people are returning to education</a:t>
            </a:r>
          </a:p>
        </p:txBody>
      </p:sp>
      <p:sp>
        <p:nvSpPr>
          <p:cNvPr id="31" name="TextBox 30"/>
          <p:cNvSpPr txBox="1"/>
          <p:nvPr/>
        </p:nvSpPr>
        <p:spPr>
          <a:xfrm>
            <a:off x="8136192" y="1639548"/>
            <a:ext cx="2970871" cy="3600986"/>
          </a:xfrm>
          <a:prstGeom prst="rect">
            <a:avLst/>
          </a:prstGeom>
          <a:solidFill>
            <a:schemeClr val="accent3">
              <a:lumMod val="20000"/>
              <a:lumOff val="80000"/>
            </a:schemeClr>
          </a:solidFill>
        </p:spPr>
        <p:txBody>
          <a:bodyPr wrap="square" rtlCol="0">
            <a:spAutoFit/>
          </a:bodyPr>
          <a:lstStyle/>
          <a:p>
            <a:r>
              <a:rPr lang="en-US" sz="1900" dirty="0">
                <a:solidFill>
                  <a:schemeClr val="bg1"/>
                </a:solidFill>
                <a:latin typeface="Arial Narrow" panose="020B0606020202030204" pitchFamily="34" charset="0"/>
              </a:rPr>
              <a:t>In all CEE OECD member or accession countries except Lithuania, the share of youth in education increased between 2019 and 2021</a:t>
            </a:r>
          </a:p>
          <a:p>
            <a:endParaRPr lang="en-US" sz="1900" dirty="0">
              <a:solidFill>
                <a:schemeClr val="bg1"/>
              </a:solidFill>
              <a:latin typeface="Arial Narrow" panose="020B0606020202030204" pitchFamily="34" charset="0"/>
            </a:endParaRPr>
          </a:p>
          <a:p>
            <a:r>
              <a:rPr lang="en-US" sz="1900" dirty="0">
                <a:solidFill>
                  <a:schemeClr val="bg1"/>
                </a:solidFill>
                <a:latin typeface="Arial Narrow" panose="020B0606020202030204" pitchFamily="34" charset="0"/>
              </a:rPr>
              <a:t>But in the Czech Republic, Estonia, Croatia, Latvia, Lithuania, Poland and Romania, the increase was not large enough to offset drops in employment</a:t>
            </a:r>
          </a:p>
        </p:txBody>
      </p:sp>
      <p:sp>
        <p:nvSpPr>
          <p:cNvPr id="33" name="Rectangle 32"/>
          <p:cNvSpPr/>
          <p:nvPr/>
        </p:nvSpPr>
        <p:spPr>
          <a:xfrm>
            <a:off x="1488126" y="6296592"/>
            <a:ext cx="6096000" cy="338554"/>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539750" algn="l"/>
                <a:tab pos="756285" algn="l"/>
                <a:tab pos="972185" algn="l"/>
              </a:tabLst>
              <a:defRPr/>
            </a:pPr>
            <a:r>
              <a:rPr kumimoji="0" lang="en-GB" sz="16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rPr>
              <a:t>Source: Eurostat</a:t>
            </a:r>
            <a:endParaRPr kumimoji="0" lang="en-GB" sz="1800" b="0" i="0" u="none" strike="noStrike" kern="1200" cap="none" spc="0" normalizeH="0" baseline="0" noProof="0" dirty="0">
              <a:ln>
                <a:noFill/>
              </a:ln>
              <a:solidFill>
                <a:prstClr val="white"/>
              </a:solidFill>
              <a:effectLst/>
              <a:uLnTx/>
              <a:uFillTx/>
              <a:latin typeface="Arial"/>
              <a:ea typeface="Malgun Gothic" panose="020B0503020000020004" pitchFamily="34" charset="-127"/>
              <a:cs typeface="Times New Roman" panose="02020603050405020304" pitchFamily="18" charset="0"/>
            </a:endParaRPr>
          </a:p>
        </p:txBody>
      </p:sp>
      <p:pic>
        <p:nvPicPr>
          <p:cNvPr id="7178" name="xlamLegendSymbol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5675" y="1450975"/>
            <a:ext cx="5376863" cy="2905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9258" y="1382317"/>
            <a:ext cx="6430458" cy="4634878"/>
          </a:xfrm>
          <a:prstGeom prst="rect">
            <a:avLst/>
          </a:prstGeom>
        </p:spPr>
      </p:pic>
      <p:sp>
        <p:nvSpPr>
          <p:cNvPr id="4" name="Rectangle 3"/>
          <p:cNvSpPr/>
          <p:nvPr/>
        </p:nvSpPr>
        <p:spPr>
          <a:xfrm>
            <a:off x="1159258" y="1031581"/>
            <a:ext cx="5735866" cy="369332"/>
          </a:xfrm>
          <a:prstGeom prst="rect">
            <a:avLst/>
          </a:prstGeom>
        </p:spPr>
        <p:txBody>
          <a:bodyPr wrap="none">
            <a:spAutoFit/>
          </a:bodyPr>
          <a:lstStyle/>
          <a:p>
            <a:pPr lvl="0" algn="ctr" eaLnBrk="0" fontAlgn="base" hangingPunct="0">
              <a:spcBef>
                <a:spcPct val="0"/>
              </a:spcBef>
              <a:spcAft>
                <a:spcPct val="0"/>
              </a:spcAft>
              <a:defRPr/>
            </a:pPr>
            <a:r>
              <a:rPr lang="en-US" altLang="en-US" b="1" kern="0" dirty="0">
                <a:solidFill>
                  <a:srgbClr val="0B006A"/>
                </a:solidFill>
                <a:latin typeface="Arial Narrow" panose="020B0606020202030204" pitchFamily="34" charset="0"/>
              </a:rPr>
              <a:t>Youth (15-29) changes in education and employment, 2019-21</a:t>
            </a:r>
            <a:endParaRPr lang="en-GB" altLang="en-US" b="1" kern="0" dirty="0">
              <a:solidFill>
                <a:srgbClr val="0B006A"/>
              </a:solidFill>
              <a:latin typeface="Arial Narrow" panose="020B0606020202030204" pitchFamily="34" charset="0"/>
            </a:endParaRPr>
          </a:p>
        </p:txBody>
      </p:sp>
    </p:spTree>
    <p:extLst>
      <p:ext uri="{BB962C8B-B14F-4D97-AF65-F5344CB8AC3E}">
        <p14:creationId xmlns:p14="http://schemas.microsoft.com/office/powerpoint/2010/main" val="1815018102"/>
      </p:ext>
    </p:extLst>
  </p:cSld>
  <p:clrMapOvr>
    <a:masterClrMapping/>
  </p:clrMapOvr>
</p:sld>
</file>

<file path=ppt/theme/theme1.xml><?xml version="1.0" encoding="utf-8"?>
<a:theme xmlns:a="http://schemas.openxmlformats.org/drawingml/2006/main" name="COVID">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VID" id="{67444B28-67A3-4E5F-B502-674D45C83EDE}" vid="{29E8E2ED-CD5D-4ED6-A0AC-76C93E37E0BD}"/>
    </a:ext>
  </a:extLst>
</a:theme>
</file>

<file path=ppt/theme/theme2.xml><?xml version="1.0" encoding="utf-8"?>
<a:theme xmlns:a="http://schemas.openxmlformats.org/drawingml/2006/main" name="1_COVID">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BBB59"/>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VID" id="{67444B28-67A3-4E5F-B502-674D45C83EDE}" vid="{29E8E2ED-CD5D-4ED6-A0AC-76C93E37E0B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OECDKimBussinessContext xmlns="54c4cd27-f286-408f-9ce0-33c1e0f3ab39" xsi:nil="true"/>
    <eShareCommitteeTaxHTField0 xmlns="c9f238dd-bb73-4aef-a7a5-d644ad823e52">
      <Terms xmlns="http://schemas.microsoft.com/office/infopath/2007/PartnerControls">
        <TermInfo xmlns="http://schemas.microsoft.com/office/infopath/2007/PartnerControls">
          <TermName xmlns="http://schemas.microsoft.com/office/infopath/2007/PartnerControls">Employment, Labour and Social Affairs Committee</TermName>
          <TermId xmlns="http://schemas.microsoft.com/office/infopath/2007/PartnerControls">042c2d58-0ad6-4bf4-853d-cad057c581bf</TermId>
        </TermInfo>
      </Terms>
    </eShareCommitteeTaxHTField0>
    <OECDKimProvenance xmlns="54c4cd27-f286-408f-9ce0-33c1e0f3ab39" xsi:nil="true"/>
    <OECDKimStatus xmlns="54c4cd27-f286-408f-9ce0-33c1e0f3ab39">Draft</OECDKimStatus>
    <eShareTopicTaxHTField0 xmlns="c9f238dd-bb73-4aef-a7a5-d644ad823e52">
      <Terms xmlns="http://schemas.microsoft.com/office/infopath/2007/PartnerControls">
        <TermInfo xmlns="http://schemas.microsoft.com/office/infopath/2007/PartnerControls">
          <TermName xmlns="http://schemas.microsoft.com/office/infopath/2007/PartnerControls">Youth</TermName>
          <TermId xmlns="http://schemas.microsoft.com/office/infopath/2007/PartnerControls">fca153b7-10ed-4621-b7d6-8f5e3b4bc537</TermId>
        </TermInfo>
      </Terms>
    </eShareTopicTaxHTField0>
    <eShareCountryTaxHTField0 xmlns="c9f238dd-bb73-4aef-a7a5-d644ad823e52">
      <Terms xmlns="http://schemas.microsoft.com/office/infopath/2007/PartnerControls">
        <TermInfo xmlns="http://schemas.microsoft.com/office/infopath/2007/PartnerControls">
          <TermName xmlns="http://schemas.microsoft.com/office/infopath/2007/PartnerControls">Brazil</TermName>
          <TermId xmlns="http://schemas.microsoft.com/office/infopath/2007/PartnerControls">14be2461-1579-43f0-97c7-f61cdf7751da</TermId>
        </TermInfo>
      </Terms>
    </eShareCountryTaxHTField0>
    <eShareKeywordsTaxHTField0 xmlns="c9f238dd-bb73-4aef-a7a5-d644ad823e52">
      <Terms xmlns="http://schemas.microsoft.com/office/infopath/2007/PartnerControls"/>
    </eShareKeywordsTaxHTField0>
    <OECDExpirationDate xmlns="c5805097-db0a-42f9-a837-be9035f1f571" xsi:nil="true"/>
    <TaxCatchAll xmlns="ca82dde9-3436-4d3d-bddd-d31447390034">
      <Value>208</Value>
      <Value>22</Value>
      <Value>73</Value>
      <Value>64</Value>
      <Value>1030</Value>
    </TaxCatchAll>
    <OECDPinnedBy xmlns="22a5b7d0-1699-458f-b8e2-4d8247229549">
      <UserInfo>
        <DisplayName/>
        <AccountId xsi:nil="true"/>
        <AccountType/>
      </UserInfo>
    </OECDPinnedBy>
    <OECDProjectMembers xmlns="22a5b7d0-1699-458f-b8e2-4d8247229549">
      <UserInfo>
        <DisplayName>CARCILLO Stéphane, ELS/JAI</DisplayName>
        <AccountId>107</AccountId>
        <AccountType/>
      </UserInfo>
      <UserInfo>
        <DisplayName>MIRANDA Veerle, ELS/SPD</DisplayName>
        <AccountId>99</AccountId>
        <AccountType/>
      </UserInfo>
      <UserInfo>
        <DisplayName>KÖNIGS Sebastian, ELS/JAI</DisplayName>
        <AccountId>195</AccountId>
        <AccountType/>
      </UserInfo>
      <UserInfo>
        <DisplayName>FERNANDEZ Rodrigo, ELS/JAI</DisplayName>
        <AccountId>150</AccountId>
        <AccountType/>
      </UserInfo>
      <UserInfo>
        <DisplayName>LADAIQUE Maxime, ELS/SPD</DisplayName>
        <AccountId>129</AccountId>
        <AccountType/>
      </UserInfo>
      <UserInfo>
        <DisplayName>LAGORCE Natalie, CTP</DisplayName>
        <AccountId>232</AccountId>
        <AccountType/>
      </UserInfo>
      <UserInfo>
        <DisplayName>KUPS Sarah, ELS/SPD</DisplayName>
        <AccountId>1429</AccountId>
        <AccountType/>
      </UserInfo>
      <UserInfo>
        <DisplayName>KEESE Mark, ELS/SAE</DisplayName>
        <AccountId>162</AccountId>
        <AccountType/>
      </UserInfo>
      <UserInfo>
        <DisplayName>PUYMOYEN Agnès, ELS/JAI</DisplayName>
        <AccountId>167</AccountId>
        <AccountType/>
      </UserInfo>
      <UserInfo>
        <DisplayName>GARCIA AISA Martina, ELS/SPD</DisplayName>
        <AccountId>4212</AccountId>
        <AccountType/>
      </UserInfo>
      <UserInfo>
        <DisplayName>TAFUR Lina, ELS/SPD</DisplayName>
        <AccountId>4689</AccountId>
        <AccountType/>
      </UserInfo>
    </OECDProjectMembers>
    <OECDMainProject xmlns="22a5b7d0-1699-458f-b8e2-4d8247229549">13</OECDMainProject>
    <eSharePWBTaxHTField0 xmlns="c9f238dd-bb73-4aef-a7a5-d644ad823e52">
      <Terms xmlns="http://schemas.microsoft.com/office/infopath/2007/PartnerControls">
        <TermInfo xmlns="http://schemas.microsoft.com/office/infopath/2007/PartnerControls">
          <TermName xmlns="http://schemas.microsoft.com/office/infopath/2007/PartnerControls">2.2.1.6 Taking forward the OECD Action Plan for Youth: 5-7 country reviews</TermName>
          <TermId xmlns="http://schemas.microsoft.com/office/infopath/2007/PartnerControls">447967b0-13cb-4136-b242-cdbf927dab97</TermId>
        </TermInfo>
      </Terms>
    </eSharePWBTaxHTField0>
    <OECDlanguage xmlns="ca82dde9-3436-4d3d-bddd-d31447390034">English</OECDlanguage>
    <OECDProjectManager xmlns="22a5b7d0-1699-458f-b8e2-4d8247229549">
      <UserInfo>
        <DisplayName/>
        <AccountId>90</AccountId>
        <AccountType/>
      </UserInfo>
    </OECDProjectManager>
    <OECDTagsCache xmlns="22a5b7d0-1699-458f-b8e2-4d8247229549" xsi:nil="true"/>
    <b8c3c820c0584e889da065b0a99e2c1a xmlns="22a5b7d0-1699-458f-b8e2-4d8247229549" xsi:nil="true"/>
    <OECDMeetingDate xmlns="54c4cd27-f286-408f-9ce0-33c1e0f3ab39" xsi:nil="true"/>
    <cc3d610261fc4fa09f62df6074327105 xmlns="c5805097-db0a-42f9-a837-be9035f1f571">
      <Terms xmlns="http://schemas.microsoft.com/office/infopath/2007/PartnerControls"/>
    </cc3d610261fc4fa09f62df6074327105>
    <k87588ac03a94edb9fcc4f2494cfdd51 xmlns="22a5b7d0-1699-458f-b8e2-4d8247229549">
      <Terms xmlns="http://schemas.microsoft.com/office/infopath/2007/PartnerControls">
        <TermInfo xmlns="http://schemas.microsoft.com/office/infopath/2007/PartnerControls">
          <TermName xmlns="http://schemas.microsoft.com/office/infopath/2007/PartnerControls">ELS</TermName>
          <TermId xmlns="http://schemas.microsoft.com/office/infopath/2007/PartnerControls">e0814f3b-281e-42da-bc73-2bdf45dc1da6</TermId>
        </TermInfo>
      </Terms>
    </k87588ac03a94edb9fcc4f2494cfdd51>
    <OECDProjectLookup xmlns="22a5b7d0-1699-458f-b8e2-4d8247229549">103</OECDProjectLookup>
  </documentManagement>
</p:properties>
</file>

<file path=customXml/item2.xml><?xml version="1.0" encoding="utf-8"?>
<?mso-contentType ?>
<FormTemplates xmlns="http://schemas.microsoft.com/sharepoint/v3/contenttype/forms">
  <Display>OECDListFormCollapsible</Display>
  <Edit>OECDListFormCollapsible</Edit>
  <New>OECDListFormCollapsible</New>
</FormTemplates>
</file>

<file path=customXml/item3.xml><?xml version="1.0" encoding="utf-8"?>
<?mso-contentType ?>
<CtFieldPriority xmlns="http://www.oecd.org/eshare/projectsentre/CtFieldPriority/" xmlns:i="http://www.w3.org/2001/XMLSchema-instance">
  <PriorityFields xmlns:a="http://schemas.microsoft.com/2003/10/Serialization/Arrays"/>
</CtFieldPriority>
</file>

<file path=customXml/item4.xml><?xml version="1.0" encoding="utf-8"?>
<?mso-contentType ?>
<SharedContentType xmlns="Microsoft.SharePoint.Taxonomy.ContentTypeSync" SourceId="27ec883c-a62c-444f-a935-fcddb579e39d" ContentTypeId="0x0101008B4DD370EC31429186F3AD49F0D3098F004A77CEA22D3A40738DB9741B0FD4187A" PreviousValue="false"/>
</file>

<file path=customXml/item5.xml><?xml version="1.0" encoding="utf-8"?>
<ct:contentTypeSchema xmlns:ct="http://schemas.microsoft.com/office/2006/metadata/contentType" xmlns:ma="http://schemas.microsoft.com/office/2006/metadata/properties/metaAttributes" ct:_="" ma:_="" ma:contentTypeName="Presentation" ma:contentTypeID="0x0101008B4DD370EC31429186F3AD49F0D3098F004A77CEA22D3A40738DB9741B0FD4187A0081A297DA330C4955888849EBD611C2260040A2EAFF6BEE1A47A65CF1B644E70C63" ma:contentTypeVersion="70" ma:contentTypeDescription="" ma:contentTypeScope="" ma:versionID="8fa5e095efe4ea8ee9ba911d64b4d704">
  <xsd:schema xmlns:xsd="http://www.w3.org/2001/XMLSchema" xmlns:xs="http://www.w3.org/2001/XMLSchema" xmlns:p="http://schemas.microsoft.com/office/2006/metadata/properties" xmlns:ns1="54c4cd27-f286-408f-9ce0-33c1e0f3ab39" xmlns:ns2="c5805097-db0a-42f9-a837-be9035f1f571" xmlns:ns3="22a5b7d0-1699-458f-b8e2-4d8247229549" xmlns:ns5="ca82dde9-3436-4d3d-bddd-d31447390034" xmlns:ns6="c9f238dd-bb73-4aef-a7a5-d644ad823e52" targetNamespace="http://schemas.microsoft.com/office/2006/metadata/properties" ma:root="true" ma:fieldsID="dec8ec0704c7d68631c9f91c72ac2d21" ns1:_="" ns2:_="" ns3:_="" ns5:_="" ns6:_="">
    <xsd:import namespace="54c4cd27-f286-408f-9ce0-33c1e0f3ab39"/>
    <xsd:import namespace="c5805097-db0a-42f9-a837-be9035f1f571"/>
    <xsd:import namespace="22a5b7d0-1699-458f-b8e2-4d8247229549"/>
    <xsd:import namespace="ca82dde9-3436-4d3d-bddd-d31447390034"/>
    <xsd:import namespace="c9f238dd-bb73-4aef-a7a5-d644ad823e52"/>
    <xsd:element name="properties">
      <xsd:complexType>
        <xsd:sequence>
          <xsd:element name="documentManagement">
            <xsd:complexType>
              <xsd:all>
                <xsd:element ref="ns1:OECDMeetingDate" minOccurs="0"/>
                <xsd:element ref="ns1:OECDKimStatus" minOccurs="0"/>
                <xsd:element ref="ns1:OECDKimBussinessContext" minOccurs="0"/>
                <xsd:element ref="ns1:OECDKimProvenance" minOccurs="0"/>
                <xsd:element ref="ns2:OECDExpirationDate" minOccurs="0"/>
                <xsd:element ref="ns3:OECDProjectLookup" minOccurs="0"/>
                <xsd:element ref="ns3:OECDProjectManager" minOccurs="0"/>
                <xsd:element ref="ns3:OECDProjectMembers" minOccurs="0"/>
                <xsd:element ref="ns3:OECDMainProject" minOccurs="0"/>
                <xsd:element ref="ns3:OECDPinnedBy" minOccurs="0"/>
                <xsd:element ref="ns5:TaxCatchAll" minOccurs="0"/>
                <xsd:element ref="ns6:eShareKeywordsTaxHTField0" minOccurs="0"/>
                <xsd:element ref="ns6:eShareTopicTaxHTField0" minOccurs="0"/>
                <xsd:element ref="ns6:eShareCountryTaxHTField0" minOccurs="0"/>
                <xsd:element ref="ns5:TaxCatchAllLabel" minOccurs="0"/>
                <xsd:element ref="ns3:b8c3c820c0584e889da065b0a99e2c1a" minOccurs="0"/>
                <xsd:element ref="ns6:eSharePWBTaxHTField0" minOccurs="0"/>
                <xsd:element ref="ns5:OECDlanguage" minOccurs="0"/>
                <xsd:element ref="ns6:eShareCommitteeTaxHTField0" minOccurs="0"/>
                <xsd:element ref="ns2:cc3d610261fc4fa09f62df6074327105" minOccurs="0"/>
                <xsd:element ref="ns3:k87588ac03a94edb9fcc4f2494cfdd51" minOccurs="0"/>
                <xsd:element ref="ns3:OECDTagsCach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MeetingDate" ma:index="0" nillable="true" ma:displayName="Meeting Date" ma:default="" ma:format="DateOnly" ma:hidden="true" ma:internalName="OECDMeetingDate" ma:readOnly="false">
      <xsd:simpleType>
        <xsd:restriction base="dms:DateTime"/>
      </xsd:simpleType>
    </xsd:element>
    <xsd:element name="OECDKimStatus" ma:index="3"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BussinessContext" ma:index="4" nillable="true" ma:displayName="Kim bussiness context" ma:description="" ma:hidden="true" ma:internalName="OECDKimBussinessContext" ma:readOnly="false">
      <xsd:simpleType>
        <xsd:restriction base="dms:Text"/>
      </xsd:simpleType>
    </xsd:element>
    <xsd:element name="OECDKimProvenance" ma:index="5" nillable="true" ma:displayName="Kim provenance" ma:description="" ma:hidden="true" ma:internalName="OECDKimProvenanc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805097-db0a-42f9-a837-be9035f1f571"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ma:readOnly="false">
      <xsd:simpleType>
        <xsd:restriction base="dms:DateTime"/>
      </xsd:simpleType>
    </xsd:element>
    <xsd:element name="cc3d610261fc4fa09f62df6074327105" ma:index="34" nillable="true" ma:taxonomy="true" ma:internalName="cc3d610261fc4fa09f62df6074327105" ma:taxonomyFieldName="OECDHorizontalProjects" ma:displayName="Horizontal project" ma:readOnly="false" ma:default="" ma:fieldId="{cc3d6102-61fc-4fa0-9f62-df6074327105}"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2a5b7d0-1699-458f-b8e2-4d8247229549"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e4a9a165-02d8-4f21-bcc3-1bc2950ca1ad" ma:internalName="OECDProjectLookup" ma:readOnly="false" ma:showField="OECDShortProjectName" ma:web="22a5b7d0-1699-458f-b8e2-4d8247229549">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e4a9a165-02d8-4f21-bcc3-1bc2950ca1ad"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8c3c820c0584e889da065b0a99e2c1a" ma:index="26" nillable="true" ma:displayName="Deliverable owner_0" ma:hidden="true" ma:internalName="b8c3c820c0584e889da065b0a99e2c1a">
      <xsd:simpleType>
        <xsd:restriction base="dms:Note"/>
      </xsd:simpleType>
    </xsd:element>
    <xsd:element name="k87588ac03a94edb9fcc4f2494cfdd51" ma:index="35" nillable="true" ma:taxonomy="true" ma:internalName="k87588ac03a94edb9fcc4f2494cfdd51" ma:taxonomyFieldName="OECDProjectOwnerStructure" ma:displayName="Project owner" ma:readOnly="false" ma:default="" ma:fieldId="487588ac-03a9-4edb-9fcc-4f2494cfdd51"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TagsCache" ma:index="36" nillable="true" ma:displayName="Tags cache" ma:description="" ma:hidden="true" ma:internalName="OECDTagsCach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65777cc-c5a0-47b6-ab6d-968be733c10c}" ma:internalName="TaxCatchAll" ma:showField="CatchAllData" ma:web="c5805097-db0a-42f9-a837-be9035f1f571">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065777cc-c5a0-47b6-ab6d-968be733c10c}" ma:internalName="TaxCatchAllLabel" ma:readOnly="true" ma:showField="CatchAllDataLabel" ma:web="c5805097-db0a-42f9-a837-be9035f1f571">
      <xsd:complexType>
        <xsd:complexContent>
          <xsd:extension base="dms:MultiChoiceLookup">
            <xsd:sequence>
              <xsd:element name="Value" type="dms:Lookup" maxOccurs="unbounded" minOccurs="0" nillable="true"/>
            </xsd:sequence>
          </xsd:extension>
        </xsd:complexContent>
      </xsd:complexType>
    </xsd:element>
    <xsd:element name="OECDlanguage" ma:index="32"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KeywordsTaxHTField0" ma:index="21"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TopicTaxHTField0" ma:index="22"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CountryTaxHTField0" ma:index="23"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PWBTaxHTField0" ma:index="30" nillable="true" ma:taxonomy="true" ma:internalName="eSharePWBTaxHTField0" ma:taxonomyFieldName="OECDPWB" ma:displayName="PWB" ma:readOnly="false" ma:default=""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element name="eShareCommitteeTaxHTField0" ma:index="33" nillable="true" ma:taxonomy="true" ma:internalName="eShareCommitteeTaxHTField0" ma:taxonomyFieldName="OECDCommittee" ma:displayName="Committee" ma:readOnly="fals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A5ECD6-9E6A-4A5D-ADE6-A155F24A6C03}">
  <ds:schemaRefs>
    <ds:schemaRef ds:uri="http://purl.org/dc/dcmitype/"/>
    <ds:schemaRef ds:uri="http://schemas.microsoft.com/office/2006/metadata/properties"/>
    <ds:schemaRef ds:uri="22a5b7d0-1699-458f-b8e2-4d8247229549"/>
    <ds:schemaRef ds:uri="54c4cd27-f286-408f-9ce0-33c1e0f3ab39"/>
    <ds:schemaRef ds:uri="http://schemas.microsoft.com/office/2006/documentManagement/types"/>
    <ds:schemaRef ds:uri="http://schemas.openxmlformats.org/package/2006/metadata/core-properties"/>
    <ds:schemaRef ds:uri="c5805097-db0a-42f9-a837-be9035f1f571"/>
    <ds:schemaRef ds:uri="http://schemas.microsoft.com/office/infopath/2007/PartnerControls"/>
    <ds:schemaRef ds:uri="http://purl.org/dc/terms/"/>
    <ds:schemaRef ds:uri="ca82dde9-3436-4d3d-bddd-d31447390034"/>
    <ds:schemaRef ds:uri="c9f238dd-bb73-4aef-a7a5-d644ad823e52"/>
    <ds:schemaRef ds:uri="http://www.w3.org/XML/1998/namespace"/>
    <ds:schemaRef ds:uri="http://purl.org/dc/elements/1.1/"/>
  </ds:schemaRefs>
</ds:datastoreItem>
</file>

<file path=customXml/itemProps2.xml><?xml version="1.0" encoding="utf-8"?>
<ds:datastoreItem xmlns:ds="http://schemas.openxmlformats.org/officeDocument/2006/customXml" ds:itemID="{835B9EAD-09EC-4005-B38B-85BDB868FF7B}">
  <ds:schemaRefs>
    <ds:schemaRef ds:uri="http://schemas.microsoft.com/sharepoint/v3/contenttype/forms"/>
  </ds:schemaRefs>
</ds:datastoreItem>
</file>

<file path=customXml/itemProps3.xml><?xml version="1.0" encoding="utf-8"?>
<ds:datastoreItem xmlns:ds="http://schemas.openxmlformats.org/officeDocument/2006/customXml" ds:itemID="{2D45D399-0842-4FD1-A3BF-A2029DE61CF3}">
  <ds:schemaRefs>
    <ds:schemaRef ds:uri="http://www.oecd.org/eshare/projectsentre/CtFieldPriority/"/>
    <ds:schemaRef ds:uri="http://schemas.microsoft.com/2003/10/Serialization/Arrays"/>
  </ds:schemaRefs>
</ds:datastoreItem>
</file>

<file path=customXml/itemProps4.xml><?xml version="1.0" encoding="utf-8"?>
<ds:datastoreItem xmlns:ds="http://schemas.openxmlformats.org/officeDocument/2006/customXml" ds:itemID="{F41EB908-FF4F-40DE-8D17-A4E19782E7FC}">
  <ds:schemaRefs>
    <ds:schemaRef ds:uri="Microsoft.SharePoint.Taxonomy.ContentTypeSync"/>
  </ds:schemaRefs>
</ds:datastoreItem>
</file>

<file path=customXml/itemProps5.xml><?xml version="1.0" encoding="utf-8"?>
<ds:datastoreItem xmlns:ds="http://schemas.openxmlformats.org/officeDocument/2006/customXml" ds:itemID="{A3730FA6-37C2-4B80-9EFC-5B9E832E1B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4cd27-f286-408f-9ce0-33c1e0f3ab39"/>
    <ds:schemaRef ds:uri="c5805097-db0a-42f9-a837-be9035f1f571"/>
    <ds:schemaRef ds:uri="22a5b7d0-1699-458f-b8e2-4d8247229549"/>
    <ds:schemaRef ds:uri="ca82dde9-3436-4d3d-bddd-d31447390034"/>
    <ds:schemaRef ds:uri="c9f238dd-bb73-4aef-a7a5-d644ad823e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23526</TotalTime>
  <Words>6081</Words>
  <Application>Microsoft Office PowerPoint</Application>
  <PresentationFormat>Szélesvásznú</PresentationFormat>
  <Paragraphs>353</Paragraphs>
  <Slides>26</Slides>
  <Notes>22</Notes>
  <HiddenSlides>0</HiddenSlides>
  <MMClips>0</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26</vt:i4>
      </vt:variant>
    </vt:vector>
  </HeadingPairs>
  <TitlesOfParts>
    <vt:vector size="33" baseType="lpstr">
      <vt:lpstr>Arial</vt:lpstr>
      <vt:lpstr>Arial Narrow</vt:lpstr>
      <vt:lpstr>Calibri</vt:lpstr>
      <vt:lpstr>Symbol</vt:lpstr>
      <vt:lpstr>Wingdings</vt:lpstr>
      <vt:lpstr>COVID</vt:lpstr>
      <vt:lpstr>1_COVID</vt:lpstr>
      <vt:lpstr>PowerPoint-bemutató</vt:lpstr>
      <vt:lpstr>Agenda</vt:lpstr>
      <vt:lpstr>PowerPoint-bemutató</vt:lpstr>
      <vt:lpstr>An initial surge in youth unemployment</vt:lpstr>
      <vt:lpstr>Job loss as a large part of the drop in hours</vt:lpstr>
      <vt:lpstr>Youth employment recovery across the OECD</vt:lpstr>
      <vt:lpstr>NEET rates prior to the pandemic</vt:lpstr>
      <vt:lpstr>A less pronounced recovery in CEE</vt:lpstr>
      <vt:lpstr>Young people are returning to education</vt:lpstr>
      <vt:lpstr>Learning the lessons from the global financial crisis</vt:lpstr>
      <vt:lpstr>Learning the lessons from the global financial crisis</vt:lpstr>
      <vt:lpstr>Countries reacted quickly to the pandemic</vt:lpstr>
      <vt:lpstr>The EU and OECD also reacted more swiftly</vt:lpstr>
      <vt:lpstr>PowerPoint-bemutató</vt:lpstr>
      <vt:lpstr>Since the GFC: (Cross-)country analyses on NEET profiles and policies</vt:lpstr>
      <vt:lpstr>Who are NEETs?</vt:lpstr>
      <vt:lpstr>Skill gap between NEETs and employed youth</vt:lpstr>
      <vt:lpstr>One in two older youth in Slovenia who did not complete school are NEETs </vt:lpstr>
      <vt:lpstr>Half of all NEETs are long-term NEETs</vt:lpstr>
      <vt:lpstr>Employment services need to strengthen outreach to NEETs</vt:lpstr>
      <vt:lpstr>The hidden NEETs of Slovenia</vt:lpstr>
      <vt:lpstr>Slovenia devotes relatively few resources to labour market programmes </vt:lpstr>
      <vt:lpstr>Examples of support for M&amp;E</vt:lpstr>
      <vt:lpstr>Examples of support for implementation</vt:lpstr>
      <vt:lpstr>Examples of areas of needed evidence</vt:lpstr>
      <vt:lpstr>PowerPoint-bemutató</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dc:creator>
  <cp:lastModifiedBy>Hanna Erős</cp:lastModifiedBy>
  <cp:revision>317</cp:revision>
  <cp:lastPrinted>2021-09-14T07:10:08Z</cp:lastPrinted>
  <dcterms:created xsi:type="dcterms:W3CDTF">2021-06-11T10:28:34Z</dcterms:created>
  <dcterms:modified xsi:type="dcterms:W3CDTF">2022-05-19T09:18:00Z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0x0101008B4DD370EC31429186F3AD49F0D3098F004A77CEA22D3A40738DB9741B0FD4187A0081A297DA330C4955888849EBD611C2260040A2EAFF6BEE1A47A65CF1B644E70C63</vt:lpwstr>
  </property>
  <property fmtid="{D5CDD505-2E9C-101B-9397-08002B2CF9AE}" pid="3" name="OECDTopic">
    <vt:lpwstr>208;#Youth|fca153b7-10ed-4621-b7d6-8f5e3b4bc537</vt:lpwstr>
  </property>
  <property fmtid="{D5CDD505-2E9C-101B-9397-08002B2CF9AE}" pid="4" name="OECDCountry">
    <vt:lpwstr>64;#Brazil|14be2461-1579-43f0-97c7-f61cdf7751da</vt:lpwstr>
  </property>
  <property fmtid="{D5CDD505-2E9C-101B-9397-08002B2CF9AE}" pid="5" name="OECDCommittee">
    <vt:lpwstr>22;#Employment, Labour and Social Affairs Committee|042c2d58-0ad6-4bf4-853d-cad057c581bf</vt:lpwstr>
  </property>
  <property fmtid="{D5CDD505-2E9C-101B-9397-08002B2CF9AE}" pid="6" name="OECDKeywords">
    <vt:lpwstr/>
  </property>
  <property fmtid="{D5CDD505-2E9C-101B-9397-08002B2CF9AE}" pid="7" name="OECDPWB">
    <vt:lpwstr>1030;#2.2.1.6 Taking forward the OECD Action Plan for Youth: 5-7 country reviews|447967b0-13cb-4136-b242-cdbf927dab97</vt:lpwstr>
  </property>
  <property fmtid="{D5CDD505-2E9C-101B-9397-08002B2CF9AE}" pid="8" name="OECDHorizontalProjects">
    <vt:lpwstr/>
  </property>
  <property fmtid="{D5CDD505-2E9C-101B-9397-08002B2CF9AE}" pid="9" name="OECDProjectOwnerStructure">
    <vt:lpwstr>73;#ELS|e0814f3b-281e-42da-bc73-2bdf45dc1da6</vt:lpwstr>
  </property>
  <property fmtid="{D5CDD505-2E9C-101B-9397-08002B2CF9AE}" pid="10" name="eShareOrganisationTaxHTField0">
    <vt:lpwstr/>
  </property>
  <property fmtid="{D5CDD505-2E9C-101B-9397-08002B2CF9AE}" pid="11" name="OECDOrganisation">
    <vt:lpwstr/>
  </property>
  <property fmtid="{D5CDD505-2E9C-101B-9397-08002B2CF9AE}" pid="12" name="_docset_NoMedatataSyncRequired">
    <vt:lpwstr>False</vt:lpwstr>
  </property>
</Properties>
</file>