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4" r:id="rId5"/>
  </p:sldMasterIdLst>
  <p:notesMasterIdLst>
    <p:notesMasterId r:id="rId50"/>
  </p:notesMasterIdLst>
  <p:sldIdLst>
    <p:sldId id="257" r:id="rId6"/>
    <p:sldId id="385" r:id="rId7"/>
    <p:sldId id="418" r:id="rId8"/>
    <p:sldId id="358" r:id="rId9"/>
    <p:sldId id="382" r:id="rId10"/>
    <p:sldId id="383" r:id="rId11"/>
    <p:sldId id="325" r:id="rId12"/>
    <p:sldId id="679" r:id="rId13"/>
    <p:sldId id="461" r:id="rId14"/>
    <p:sldId id="312" r:id="rId15"/>
    <p:sldId id="411" r:id="rId16"/>
    <p:sldId id="419" r:id="rId17"/>
    <p:sldId id="489" r:id="rId18"/>
    <p:sldId id="470" r:id="rId19"/>
    <p:sldId id="493" r:id="rId20"/>
    <p:sldId id="495" r:id="rId21"/>
    <p:sldId id="494" r:id="rId22"/>
    <p:sldId id="508" r:id="rId23"/>
    <p:sldId id="437" r:id="rId24"/>
    <p:sldId id="473" r:id="rId25"/>
    <p:sldId id="498" r:id="rId26"/>
    <p:sldId id="497" r:id="rId27"/>
    <p:sldId id="503" r:id="rId28"/>
    <p:sldId id="504" r:id="rId29"/>
    <p:sldId id="509" r:id="rId30"/>
    <p:sldId id="516" r:id="rId31"/>
    <p:sldId id="517" r:id="rId32"/>
    <p:sldId id="518" r:id="rId33"/>
    <p:sldId id="519" r:id="rId34"/>
    <p:sldId id="680" r:id="rId35"/>
    <p:sldId id="682" r:id="rId36"/>
    <p:sldId id="683" r:id="rId37"/>
    <p:sldId id="514" r:id="rId38"/>
    <p:sldId id="685" r:id="rId39"/>
    <p:sldId id="408" r:id="rId40"/>
    <p:sldId id="399" r:id="rId41"/>
    <p:sldId id="686" r:id="rId42"/>
    <p:sldId id="684" r:id="rId43"/>
    <p:sldId id="282" r:id="rId44"/>
    <p:sldId id="522" r:id="rId45"/>
    <p:sldId id="311" r:id="rId46"/>
    <p:sldId id="359" r:id="rId47"/>
    <p:sldId id="360" r:id="rId48"/>
    <p:sldId id="368" r:id="rId49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SERES-GERGELY Zsombor (EMPL)" initials="CZ(" lastIdx="1" clrIdx="0">
    <p:extLst>
      <p:ext uri="{19B8F6BF-5375-455C-9EA6-DF929625EA0E}">
        <p15:presenceInfo xmlns:p15="http://schemas.microsoft.com/office/powerpoint/2012/main" userId="S-1-5-21-1606980848-2025429265-839522115-8596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26" autoAdjust="0"/>
  </p:normalViewPr>
  <p:slideViewPr>
    <p:cSldViewPr>
      <p:cViewPr varScale="1">
        <p:scale>
          <a:sx n="40" d="100"/>
          <a:sy n="40" d="100"/>
        </p:scale>
        <p:origin x="138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796" y="-114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223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0506" y="0"/>
            <a:ext cx="3077137" cy="512223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42A238D-1590-408F-BE79-E498DA3C7C3E}" type="datetimeFigureOut">
              <a:rPr lang="de-DE"/>
              <a:pPr>
                <a:defRPr/>
              </a:pPr>
              <a:t>19.05.2022</a:t>
            </a:fld>
            <a:endParaRPr lang="de-D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pPr lvl="0"/>
            <a:endParaRPr lang="de-DE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599" y="4862016"/>
            <a:ext cx="5680103" cy="4605085"/>
          </a:xfrm>
          <a:prstGeom prst="rect">
            <a:avLst/>
          </a:prstGeom>
        </p:spPr>
        <p:txBody>
          <a:bodyPr vert="horz" lIns="94768" tIns="47384" rIns="94768" bIns="4738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D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0755"/>
            <a:ext cx="3077137" cy="51222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0506" y="9720755"/>
            <a:ext cx="3077137" cy="51222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83FB94E-497F-4CED-B989-EC7CD7371F57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65577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3FB94E-497F-4CED-B989-EC7CD7371F57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8626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3FB94E-497F-4CED-B989-EC7CD7371F57}" type="slidenum">
              <a:rPr lang="de-DE" smtClean="0"/>
              <a:pPr>
                <a:defRPr/>
              </a:pPr>
              <a:t>35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2166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3FB94E-497F-4CED-B989-EC7CD7371F57}" type="slidenum">
              <a:rPr lang="de-DE" smtClean="0"/>
              <a:pPr>
                <a:defRPr/>
              </a:pPr>
              <a:t>36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7458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nbjkluve\AppData\Local\Temp\hukombi_ssw_gross.t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115888"/>
            <a:ext cx="4033838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1750F-EC39-4CA8-9149-149D3754D35E}" type="datetime1">
              <a:rPr lang="de-DE"/>
              <a:pPr>
                <a:defRPr/>
              </a:pPr>
              <a:t>19.05.2022</a:t>
            </a:fld>
            <a:endParaRPr lang="de-D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D3D67-A9AC-4272-9432-ED37F08B0D8D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9" name="Grafik 31">
            <a:extLst>
              <a:ext uri="{FF2B5EF4-FFF2-40B4-BE49-F238E27FC236}">
                <a16:creationId xmlns:a16="http://schemas.microsoft.com/office/drawing/2014/main" id="{5F505E26-C752-4D4F-B237-8BFF54DA35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52788" y="332656"/>
            <a:ext cx="869565" cy="3276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EC132-1B49-4949-A0A3-57714AA5C6DB}" type="datetime1">
              <a:rPr lang="de-DE"/>
              <a:pPr>
                <a:defRPr/>
              </a:pPr>
              <a:t>19.05.2022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D0229-7245-4767-B88C-92BC1F1446AD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33C84-91E3-439D-9579-FE6BDB2CD927}" type="datetime1">
              <a:rPr lang="de-DE"/>
              <a:pPr>
                <a:defRPr/>
              </a:pPr>
              <a:t>19.05.2022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A5783-C72E-4371-B359-476C43103A88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platzhalter 5">
            <a:extLst>
              <a:ext uri="{FF2B5EF4-FFF2-40B4-BE49-F238E27FC236}">
                <a16:creationId xmlns:a16="http://schemas.microsoft.com/office/drawing/2014/main" id="{49EECE15-32C4-402E-94D0-68CA8B615F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65" r="8493"/>
          <a:stretch/>
        </p:blipFill>
        <p:spPr bwMode="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Freihandform 20">
            <a:extLst>
              <a:ext uri="{FF2B5EF4-FFF2-40B4-BE49-F238E27FC236}">
                <a16:creationId xmlns:a16="http://schemas.microsoft.com/office/drawing/2014/main" id="{1A900AE6-AB8B-47DC-9025-5992CFC12528}"/>
              </a:ext>
            </a:extLst>
          </p:cNvPr>
          <p:cNvSpPr/>
          <p:nvPr userDrawn="1"/>
        </p:nvSpPr>
        <p:spPr>
          <a:xfrm>
            <a:off x="2680188" y="3384699"/>
            <a:ext cx="6463812" cy="3473302"/>
          </a:xfrm>
          <a:custGeom>
            <a:avLst/>
            <a:gdLst>
              <a:gd name="connsiteX0" fmla="*/ 194526 w 7009089"/>
              <a:gd name="connsiteY0" fmla="*/ 0 h 3489877"/>
              <a:gd name="connsiteX1" fmla="*/ 7009089 w 7009089"/>
              <a:gd name="connsiteY1" fmla="*/ 0 h 3489877"/>
              <a:gd name="connsiteX2" fmla="*/ 7009089 w 7009089"/>
              <a:gd name="connsiteY2" fmla="*/ 3489877 h 3489877"/>
              <a:gd name="connsiteX3" fmla="*/ 0 w 7009089"/>
              <a:gd name="connsiteY3" fmla="*/ 3489877 h 3489877"/>
              <a:gd name="connsiteX4" fmla="*/ 0 w 7009089"/>
              <a:gd name="connsiteY4" fmla="*/ 194526 h 3489877"/>
              <a:gd name="connsiteX5" fmla="*/ 194526 w 7009089"/>
              <a:gd name="connsiteY5" fmla="*/ 0 h 348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09089" h="3489877">
                <a:moveTo>
                  <a:pt x="194526" y="0"/>
                </a:moveTo>
                <a:lnTo>
                  <a:pt x="7009089" y="0"/>
                </a:lnTo>
                <a:lnTo>
                  <a:pt x="7009089" y="3489877"/>
                </a:lnTo>
                <a:lnTo>
                  <a:pt x="0" y="3489877"/>
                </a:lnTo>
                <a:lnTo>
                  <a:pt x="0" y="194526"/>
                </a:lnTo>
                <a:cubicBezTo>
                  <a:pt x="0" y="87092"/>
                  <a:pt x="87092" y="0"/>
                  <a:pt x="19452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581"/>
            <a:endParaRPr lang="de-DE" sz="1584">
              <a:solidFill>
                <a:srgbClr val="FFFFFF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0753127-A316-4DEA-A243-37CD08025AE0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3145865" y="3678921"/>
            <a:ext cx="5830671" cy="1447430"/>
          </a:xfrm>
        </p:spPr>
        <p:txBody>
          <a:bodyPr anchor="t"/>
          <a:lstStyle>
            <a:lvl1pPr marL="0" indent="447675" algn="l">
              <a:defRPr sz="30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0D01F54-E3E9-4D6D-94DD-FB59793205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145865" y="5247496"/>
            <a:ext cx="5830671" cy="623859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Abteilung, Name</a:t>
            </a:r>
            <a:br>
              <a:rPr lang="de-DE" dirty="0"/>
            </a:br>
            <a:r>
              <a:rPr lang="de-DE" dirty="0"/>
              <a:t>Ort, XX Monat Jahr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47FB6794-6E3D-4111-B501-D216B72046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0"/>
          <a:stretch/>
        </p:blipFill>
        <p:spPr bwMode="gray">
          <a:xfrm>
            <a:off x="7341581" y="5953560"/>
            <a:ext cx="1435047" cy="548909"/>
          </a:xfrm>
          <a:prstGeom prst="rect">
            <a:avLst/>
          </a:prstGeom>
        </p:spPr>
      </p:pic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7A8C9341-99E8-40CF-9CE5-28510F054CA7}"/>
              </a:ext>
            </a:extLst>
          </p:cNvPr>
          <p:cNvGrpSpPr/>
          <p:nvPr userDrawn="1"/>
        </p:nvGrpSpPr>
        <p:grpSpPr bwMode="gray">
          <a:xfrm>
            <a:off x="2982608" y="3720795"/>
            <a:ext cx="499484" cy="338136"/>
            <a:chOff x="1273175" y="1606550"/>
            <a:chExt cx="9653588" cy="6032500"/>
          </a:xfrm>
          <a:solidFill>
            <a:schemeClr val="accent2"/>
          </a:solidFill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D36E4CC9-C077-4A39-9AB5-F5A4180FF250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273175" y="1606550"/>
              <a:ext cx="3311525" cy="6032500"/>
            </a:xfrm>
            <a:custGeom>
              <a:avLst/>
              <a:gdLst>
                <a:gd name="T0" fmla="*/ 198 w 1556"/>
                <a:gd name="T1" fmla="*/ 0 h 2831"/>
                <a:gd name="T2" fmla="*/ 49 w 1556"/>
                <a:gd name="T3" fmla="*/ 108 h 2831"/>
                <a:gd name="T4" fmla="*/ 115 w 1556"/>
                <a:gd name="T5" fmla="*/ 240 h 2831"/>
                <a:gd name="T6" fmla="*/ 910 w 1556"/>
                <a:gd name="T7" fmla="*/ 1366 h 2831"/>
                <a:gd name="T8" fmla="*/ 910 w 1556"/>
                <a:gd name="T9" fmla="*/ 1432 h 2831"/>
                <a:gd name="T10" fmla="*/ 49 w 1556"/>
                <a:gd name="T11" fmla="*/ 2599 h 2831"/>
                <a:gd name="T12" fmla="*/ 0 w 1556"/>
                <a:gd name="T13" fmla="*/ 2732 h 2831"/>
                <a:gd name="T14" fmla="*/ 140 w 1556"/>
                <a:gd name="T15" fmla="*/ 2831 h 2831"/>
                <a:gd name="T16" fmla="*/ 455 w 1556"/>
                <a:gd name="T17" fmla="*/ 2831 h 2831"/>
                <a:gd name="T18" fmla="*/ 703 w 1556"/>
                <a:gd name="T19" fmla="*/ 2707 h 2831"/>
                <a:gd name="T20" fmla="*/ 1440 w 1556"/>
                <a:gd name="T21" fmla="*/ 1713 h 2831"/>
                <a:gd name="T22" fmla="*/ 1556 w 1556"/>
                <a:gd name="T23" fmla="*/ 1424 h 2831"/>
                <a:gd name="T24" fmla="*/ 1440 w 1556"/>
                <a:gd name="T25" fmla="*/ 1109 h 2831"/>
                <a:gd name="T26" fmla="*/ 728 w 1556"/>
                <a:gd name="T27" fmla="*/ 116 h 2831"/>
                <a:gd name="T28" fmla="*/ 480 w 1556"/>
                <a:gd name="T29" fmla="*/ 0 h 2831"/>
                <a:gd name="T30" fmla="*/ 198 w 1556"/>
                <a:gd name="T31" fmla="*/ 0 h 2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56" h="2831">
                  <a:moveTo>
                    <a:pt x="198" y="0"/>
                  </a:moveTo>
                  <a:cubicBezTo>
                    <a:pt x="99" y="0"/>
                    <a:pt x="49" y="33"/>
                    <a:pt x="49" y="108"/>
                  </a:cubicBezTo>
                  <a:cubicBezTo>
                    <a:pt x="49" y="132"/>
                    <a:pt x="74" y="174"/>
                    <a:pt x="115" y="240"/>
                  </a:cubicBezTo>
                  <a:cubicBezTo>
                    <a:pt x="910" y="1366"/>
                    <a:pt x="910" y="1366"/>
                    <a:pt x="910" y="1366"/>
                  </a:cubicBezTo>
                  <a:cubicBezTo>
                    <a:pt x="935" y="1399"/>
                    <a:pt x="927" y="1407"/>
                    <a:pt x="910" y="1432"/>
                  </a:cubicBezTo>
                  <a:cubicBezTo>
                    <a:pt x="49" y="2599"/>
                    <a:pt x="49" y="2599"/>
                    <a:pt x="49" y="2599"/>
                  </a:cubicBezTo>
                  <a:cubicBezTo>
                    <a:pt x="8" y="2649"/>
                    <a:pt x="0" y="2690"/>
                    <a:pt x="0" y="2732"/>
                  </a:cubicBezTo>
                  <a:cubicBezTo>
                    <a:pt x="0" y="2789"/>
                    <a:pt x="41" y="2831"/>
                    <a:pt x="140" y="2831"/>
                  </a:cubicBezTo>
                  <a:cubicBezTo>
                    <a:pt x="455" y="2831"/>
                    <a:pt x="455" y="2831"/>
                    <a:pt x="455" y="2831"/>
                  </a:cubicBezTo>
                  <a:cubicBezTo>
                    <a:pt x="595" y="2831"/>
                    <a:pt x="637" y="2798"/>
                    <a:pt x="703" y="2707"/>
                  </a:cubicBezTo>
                  <a:cubicBezTo>
                    <a:pt x="1440" y="1713"/>
                    <a:pt x="1440" y="1713"/>
                    <a:pt x="1440" y="1713"/>
                  </a:cubicBezTo>
                  <a:cubicBezTo>
                    <a:pt x="1523" y="1606"/>
                    <a:pt x="1556" y="1531"/>
                    <a:pt x="1556" y="1424"/>
                  </a:cubicBezTo>
                  <a:cubicBezTo>
                    <a:pt x="1556" y="1300"/>
                    <a:pt x="1539" y="1250"/>
                    <a:pt x="1440" y="1109"/>
                  </a:cubicBezTo>
                  <a:cubicBezTo>
                    <a:pt x="728" y="116"/>
                    <a:pt x="728" y="116"/>
                    <a:pt x="728" y="116"/>
                  </a:cubicBezTo>
                  <a:cubicBezTo>
                    <a:pt x="654" y="17"/>
                    <a:pt x="595" y="0"/>
                    <a:pt x="480" y="0"/>
                  </a:cubicBezTo>
                  <a:lnTo>
                    <a:pt x="19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804581"/>
              <a:endParaRPr lang="de-DE" sz="1584">
                <a:solidFill>
                  <a:srgbClr val="000000"/>
                </a:solidFill>
              </a:endParaRPr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159FA4CE-3FC6-4245-8567-538E0031F3D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491038" y="1606550"/>
              <a:ext cx="3313113" cy="6032500"/>
            </a:xfrm>
            <a:custGeom>
              <a:avLst/>
              <a:gdLst>
                <a:gd name="T0" fmla="*/ 199 w 1556"/>
                <a:gd name="T1" fmla="*/ 0 h 2831"/>
                <a:gd name="T2" fmla="*/ 50 w 1556"/>
                <a:gd name="T3" fmla="*/ 108 h 2831"/>
                <a:gd name="T4" fmla="*/ 116 w 1556"/>
                <a:gd name="T5" fmla="*/ 240 h 2831"/>
                <a:gd name="T6" fmla="*/ 910 w 1556"/>
                <a:gd name="T7" fmla="*/ 1366 h 2831"/>
                <a:gd name="T8" fmla="*/ 910 w 1556"/>
                <a:gd name="T9" fmla="*/ 1432 h 2831"/>
                <a:gd name="T10" fmla="*/ 50 w 1556"/>
                <a:gd name="T11" fmla="*/ 2599 h 2831"/>
                <a:gd name="T12" fmla="*/ 0 w 1556"/>
                <a:gd name="T13" fmla="*/ 2732 h 2831"/>
                <a:gd name="T14" fmla="*/ 141 w 1556"/>
                <a:gd name="T15" fmla="*/ 2831 h 2831"/>
                <a:gd name="T16" fmla="*/ 455 w 1556"/>
                <a:gd name="T17" fmla="*/ 2831 h 2831"/>
                <a:gd name="T18" fmla="*/ 703 w 1556"/>
                <a:gd name="T19" fmla="*/ 2707 h 2831"/>
                <a:gd name="T20" fmla="*/ 1440 w 1556"/>
                <a:gd name="T21" fmla="*/ 1713 h 2831"/>
                <a:gd name="T22" fmla="*/ 1556 w 1556"/>
                <a:gd name="T23" fmla="*/ 1424 h 2831"/>
                <a:gd name="T24" fmla="*/ 1440 w 1556"/>
                <a:gd name="T25" fmla="*/ 1109 h 2831"/>
                <a:gd name="T26" fmla="*/ 728 w 1556"/>
                <a:gd name="T27" fmla="*/ 116 h 2831"/>
                <a:gd name="T28" fmla="*/ 480 w 1556"/>
                <a:gd name="T29" fmla="*/ 0 h 2831"/>
                <a:gd name="T30" fmla="*/ 199 w 1556"/>
                <a:gd name="T31" fmla="*/ 0 h 2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56" h="2831">
                  <a:moveTo>
                    <a:pt x="199" y="0"/>
                  </a:moveTo>
                  <a:cubicBezTo>
                    <a:pt x="99" y="0"/>
                    <a:pt x="50" y="33"/>
                    <a:pt x="50" y="108"/>
                  </a:cubicBezTo>
                  <a:cubicBezTo>
                    <a:pt x="50" y="132"/>
                    <a:pt x="74" y="174"/>
                    <a:pt x="116" y="240"/>
                  </a:cubicBezTo>
                  <a:cubicBezTo>
                    <a:pt x="910" y="1366"/>
                    <a:pt x="910" y="1366"/>
                    <a:pt x="910" y="1366"/>
                  </a:cubicBezTo>
                  <a:cubicBezTo>
                    <a:pt x="935" y="1399"/>
                    <a:pt x="927" y="1407"/>
                    <a:pt x="910" y="1432"/>
                  </a:cubicBezTo>
                  <a:cubicBezTo>
                    <a:pt x="50" y="2599"/>
                    <a:pt x="50" y="2599"/>
                    <a:pt x="50" y="2599"/>
                  </a:cubicBezTo>
                  <a:cubicBezTo>
                    <a:pt x="8" y="2649"/>
                    <a:pt x="0" y="2690"/>
                    <a:pt x="0" y="2732"/>
                  </a:cubicBezTo>
                  <a:cubicBezTo>
                    <a:pt x="0" y="2789"/>
                    <a:pt x="41" y="2831"/>
                    <a:pt x="141" y="2831"/>
                  </a:cubicBezTo>
                  <a:cubicBezTo>
                    <a:pt x="455" y="2831"/>
                    <a:pt x="455" y="2831"/>
                    <a:pt x="455" y="2831"/>
                  </a:cubicBezTo>
                  <a:cubicBezTo>
                    <a:pt x="596" y="2831"/>
                    <a:pt x="637" y="2798"/>
                    <a:pt x="703" y="2707"/>
                  </a:cubicBezTo>
                  <a:cubicBezTo>
                    <a:pt x="1440" y="1713"/>
                    <a:pt x="1440" y="1713"/>
                    <a:pt x="1440" y="1713"/>
                  </a:cubicBezTo>
                  <a:cubicBezTo>
                    <a:pt x="1523" y="1606"/>
                    <a:pt x="1556" y="1531"/>
                    <a:pt x="1556" y="1424"/>
                  </a:cubicBezTo>
                  <a:cubicBezTo>
                    <a:pt x="1556" y="1300"/>
                    <a:pt x="1539" y="1250"/>
                    <a:pt x="1440" y="1109"/>
                  </a:cubicBezTo>
                  <a:cubicBezTo>
                    <a:pt x="728" y="116"/>
                    <a:pt x="728" y="116"/>
                    <a:pt x="728" y="116"/>
                  </a:cubicBezTo>
                  <a:cubicBezTo>
                    <a:pt x="654" y="17"/>
                    <a:pt x="596" y="0"/>
                    <a:pt x="480" y="0"/>
                  </a:cubicBezTo>
                  <a:lnTo>
                    <a:pt x="19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804581"/>
              <a:endParaRPr lang="de-DE" sz="1584">
                <a:solidFill>
                  <a:srgbClr val="000000"/>
                </a:solidFill>
              </a:endParaRPr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13D99495-70E2-417E-95CC-2332F288B9D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613650" y="1606550"/>
              <a:ext cx="3313113" cy="6032500"/>
            </a:xfrm>
            <a:custGeom>
              <a:avLst/>
              <a:gdLst>
                <a:gd name="T0" fmla="*/ 198 w 1556"/>
                <a:gd name="T1" fmla="*/ 0 h 2831"/>
                <a:gd name="T2" fmla="*/ 49 w 1556"/>
                <a:gd name="T3" fmla="*/ 108 h 2831"/>
                <a:gd name="T4" fmla="*/ 116 w 1556"/>
                <a:gd name="T5" fmla="*/ 240 h 2831"/>
                <a:gd name="T6" fmla="*/ 910 w 1556"/>
                <a:gd name="T7" fmla="*/ 1366 h 2831"/>
                <a:gd name="T8" fmla="*/ 910 w 1556"/>
                <a:gd name="T9" fmla="*/ 1432 h 2831"/>
                <a:gd name="T10" fmla="*/ 49 w 1556"/>
                <a:gd name="T11" fmla="*/ 2599 h 2831"/>
                <a:gd name="T12" fmla="*/ 0 w 1556"/>
                <a:gd name="T13" fmla="*/ 2732 h 2831"/>
                <a:gd name="T14" fmla="*/ 141 w 1556"/>
                <a:gd name="T15" fmla="*/ 2831 h 2831"/>
                <a:gd name="T16" fmla="*/ 455 w 1556"/>
                <a:gd name="T17" fmla="*/ 2831 h 2831"/>
                <a:gd name="T18" fmla="*/ 703 w 1556"/>
                <a:gd name="T19" fmla="*/ 2707 h 2831"/>
                <a:gd name="T20" fmla="*/ 1440 w 1556"/>
                <a:gd name="T21" fmla="*/ 1713 h 2831"/>
                <a:gd name="T22" fmla="*/ 1556 w 1556"/>
                <a:gd name="T23" fmla="*/ 1424 h 2831"/>
                <a:gd name="T24" fmla="*/ 1440 w 1556"/>
                <a:gd name="T25" fmla="*/ 1109 h 2831"/>
                <a:gd name="T26" fmla="*/ 728 w 1556"/>
                <a:gd name="T27" fmla="*/ 116 h 2831"/>
                <a:gd name="T28" fmla="*/ 480 w 1556"/>
                <a:gd name="T29" fmla="*/ 0 h 2831"/>
                <a:gd name="T30" fmla="*/ 198 w 1556"/>
                <a:gd name="T31" fmla="*/ 0 h 2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56" h="2831">
                  <a:moveTo>
                    <a:pt x="198" y="0"/>
                  </a:moveTo>
                  <a:cubicBezTo>
                    <a:pt x="99" y="0"/>
                    <a:pt x="49" y="33"/>
                    <a:pt x="49" y="108"/>
                  </a:cubicBezTo>
                  <a:cubicBezTo>
                    <a:pt x="49" y="132"/>
                    <a:pt x="74" y="174"/>
                    <a:pt x="116" y="240"/>
                  </a:cubicBezTo>
                  <a:cubicBezTo>
                    <a:pt x="910" y="1366"/>
                    <a:pt x="910" y="1366"/>
                    <a:pt x="910" y="1366"/>
                  </a:cubicBezTo>
                  <a:cubicBezTo>
                    <a:pt x="935" y="1399"/>
                    <a:pt x="927" y="1407"/>
                    <a:pt x="910" y="1432"/>
                  </a:cubicBezTo>
                  <a:cubicBezTo>
                    <a:pt x="49" y="2599"/>
                    <a:pt x="49" y="2599"/>
                    <a:pt x="49" y="2599"/>
                  </a:cubicBezTo>
                  <a:cubicBezTo>
                    <a:pt x="8" y="2649"/>
                    <a:pt x="0" y="2690"/>
                    <a:pt x="0" y="2732"/>
                  </a:cubicBezTo>
                  <a:cubicBezTo>
                    <a:pt x="0" y="2789"/>
                    <a:pt x="41" y="2831"/>
                    <a:pt x="141" y="2831"/>
                  </a:cubicBezTo>
                  <a:cubicBezTo>
                    <a:pt x="455" y="2831"/>
                    <a:pt x="455" y="2831"/>
                    <a:pt x="455" y="2831"/>
                  </a:cubicBezTo>
                  <a:cubicBezTo>
                    <a:pt x="596" y="2831"/>
                    <a:pt x="637" y="2798"/>
                    <a:pt x="703" y="2707"/>
                  </a:cubicBezTo>
                  <a:cubicBezTo>
                    <a:pt x="1440" y="1713"/>
                    <a:pt x="1440" y="1713"/>
                    <a:pt x="1440" y="1713"/>
                  </a:cubicBezTo>
                  <a:cubicBezTo>
                    <a:pt x="1523" y="1606"/>
                    <a:pt x="1556" y="1531"/>
                    <a:pt x="1556" y="1424"/>
                  </a:cubicBezTo>
                  <a:cubicBezTo>
                    <a:pt x="1556" y="1300"/>
                    <a:pt x="1539" y="1250"/>
                    <a:pt x="1440" y="1109"/>
                  </a:cubicBezTo>
                  <a:cubicBezTo>
                    <a:pt x="728" y="116"/>
                    <a:pt x="728" y="116"/>
                    <a:pt x="728" y="116"/>
                  </a:cubicBezTo>
                  <a:cubicBezTo>
                    <a:pt x="654" y="17"/>
                    <a:pt x="596" y="0"/>
                    <a:pt x="480" y="0"/>
                  </a:cubicBezTo>
                  <a:lnTo>
                    <a:pt x="19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804581"/>
              <a:endParaRPr lang="de-DE" sz="1584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8336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77AF68C-A8FE-4CA0-B00A-4D2A18317467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9578135A-2AA7-4BED-893A-C7FCA82FFC81}" type="datetime4">
              <a:rPr lang="de-DE" smtClean="0">
                <a:solidFill>
                  <a:srgbClr val="000000"/>
                </a:solidFill>
              </a:rPr>
              <a:pPr/>
              <a:t>19. Mai 2022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0ABE512-3B53-471A-BB65-D61BFF9A9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678FFC5-4430-43BC-9807-D0C6EB405569}" type="slidenum">
              <a:rPr lang="de-DE" smtClean="0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DC2D0EC3-A95E-4954-92ED-7BCE700AFD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17989" y="1368000"/>
            <a:ext cx="8508024" cy="4977238"/>
          </a:xfrm>
        </p:spPr>
        <p:txBody>
          <a:bodyPr/>
          <a:lstStyle>
            <a:lvl1pPr marL="266700" indent="-266700">
              <a:spcBef>
                <a:spcPts val="0"/>
              </a:spcBef>
              <a:buSzPct val="100000"/>
              <a:buFont typeface="+mj-lt"/>
              <a:buAutoNum type="arabicPeriod"/>
              <a:defRPr sz="2000">
                <a:solidFill>
                  <a:schemeClr val="accent1"/>
                </a:solidFill>
              </a:defRPr>
            </a:lvl1pPr>
            <a:lvl2pPr marL="563563" indent="-296863">
              <a:spcBef>
                <a:spcPts val="0"/>
              </a:spcBef>
              <a:buSzPct val="100000"/>
              <a:buFont typeface="+mj-lt"/>
              <a:buAutoNum type="alphaLcParenR"/>
              <a:defRPr sz="2000">
                <a:solidFill>
                  <a:schemeClr val="accent1"/>
                </a:solidFill>
              </a:defRPr>
            </a:lvl2pPr>
            <a:lvl3pPr marL="987425" indent="-266700">
              <a:spcBef>
                <a:spcPts val="0"/>
              </a:spcBef>
              <a:defRPr sz="2000">
                <a:solidFill>
                  <a:schemeClr val="accent1"/>
                </a:solidFill>
              </a:defRPr>
            </a:lvl3pPr>
            <a:lvl4pPr marL="1344613" indent="-266700">
              <a:spcBef>
                <a:spcPts val="0"/>
              </a:spcBef>
              <a:defRPr sz="2000">
                <a:solidFill>
                  <a:schemeClr val="accent1"/>
                </a:solidFill>
              </a:defRPr>
            </a:lvl4pPr>
            <a:lvl5pPr marL="1703388" indent="-269875">
              <a:spcBef>
                <a:spcPts val="0"/>
              </a:spcBef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D608AE62-84CB-4996-80B3-21AF3496AA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1913" y="676800"/>
            <a:ext cx="8364103" cy="334800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C1F1FDF-06CC-4B46-8A18-DB19993DB89F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84791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F729A79-DB27-4579-80AA-98F3BEF41EB8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1C7082CA-CC82-4793-B949-ED07D53388F1}" type="datetime4">
              <a:rPr lang="de-DE" smtClean="0">
                <a:solidFill>
                  <a:srgbClr val="000000"/>
                </a:solidFill>
              </a:rPr>
              <a:pPr/>
              <a:t>19. Mai 2022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3F2AFDB-9857-4CBE-BC0D-1E1933EBF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678FFC5-4430-43BC-9807-D0C6EB405569}" type="slidenum">
              <a:rPr lang="de-DE" smtClean="0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35F30178-C4D7-4483-9585-7B605759D9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1913" y="676800"/>
            <a:ext cx="8364103" cy="334800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82B579BD-3C39-45EA-9C3E-D015E233DF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7988" y="1368000"/>
            <a:ext cx="8508024" cy="49772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BA4E17B-02BE-4301-8401-FDD3F1C86DC8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4118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nhalt (mit Hintergr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EB99B99-3E1F-4962-A07D-43E58545C9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7988" y="1412875"/>
            <a:ext cx="8518866" cy="4786212"/>
          </a:xfrm>
          <a:solidFill>
            <a:schemeClr val="tx2"/>
          </a:solidFill>
        </p:spPr>
        <p:txBody>
          <a:bodyPr lIns="144000" tIns="108000" rIns="144000" bIns="108000"/>
          <a:lstStyle/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F729A79-DB27-4579-80AA-98F3BEF41EB8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9E94D723-93C2-43AF-8A5A-72FA737697F6}" type="datetime4">
              <a:rPr lang="de-DE" smtClean="0">
                <a:solidFill>
                  <a:srgbClr val="000000"/>
                </a:solidFill>
              </a:rPr>
              <a:pPr/>
              <a:t>19. Mai 2022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3F2AFDB-9857-4CBE-BC0D-1E1933EBF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678FFC5-4430-43BC-9807-D0C6EB405569}" type="slidenum">
              <a:rPr lang="de-DE" smtClean="0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35F30178-C4D7-4483-9585-7B605759D9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1913" y="676800"/>
            <a:ext cx="8364103" cy="334800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BA4E17B-02BE-4301-8401-FDD3F1C86DC8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11376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3B47911E-77BB-4D51-A61C-C871CA9E3E2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7994" y="1368000"/>
            <a:ext cx="4154365" cy="49772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3CB7310F-5B72-4494-BE21-FB64CA65AA9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71654" y="1368000"/>
            <a:ext cx="4154365" cy="49772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B8D90A8-D761-4E5C-88BE-B917DADBED21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10974F2C-2BF7-4E55-A8D5-58B879618B1F}" type="datetime4">
              <a:rPr lang="de-DE" smtClean="0">
                <a:solidFill>
                  <a:srgbClr val="000000"/>
                </a:solidFill>
              </a:rPr>
              <a:pPr/>
              <a:t>19. Mai 2022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87763D1-DC3F-4476-B8A6-E6CBF5D42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678FFC5-4430-43BC-9807-D0C6EB405569}" type="slidenum">
              <a:rPr lang="de-DE" smtClean="0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167520C0-AAA4-402A-8FBD-17EB522D6B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1913" y="676800"/>
            <a:ext cx="8364103" cy="334800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E5ACE7E-5DDD-409D-AD8A-5094FF34F212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33481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 (rech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F729A79-DB27-4579-80AA-98F3BEF41EB8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FB32B9CA-2D63-466E-B5EA-7C4572B78A6E}" type="datetime4">
              <a:rPr lang="de-DE" smtClean="0">
                <a:solidFill>
                  <a:srgbClr val="000000"/>
                </a:solidFill>
              </a:rPr>
              <a:pPr/>
              <a:t>19. Mai 2022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3F2AFDB-9857-4CBE-BC0D-1E1933EBF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678FFC5-4430-43BC-9807-D0C6EB405569}" type="slidenum">
              <a:rPr lang="de-DE" smtClean="0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172016E4-A985-4759-B3E9-33B295AFBD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gray">
          <a:xfrm>
            <a:off x="4671647" y="1412875"/>
            <a:ext cx="4154366" cy="4787900"/>
          </a:xfrm>
          <a:noFill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95AAB774-8EA4-4509-9EF3-010341A931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1913" y="676800"/>
            <a:ext cx="8364103" cy="334800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20B50DE5-E236-4AA1-BAAF-8151E8C184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17988" y="1368000"/>
            <a:ext cx="4154366" cy="49772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BA4E17B-02BE-4301-8401-FDD3F1C86DC8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5005495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 (link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F729A79-DB27-4579-80AA-98F3BEF41EB8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B87045BC-2380-4797-B82C-71EBD32FBE4F}" type="datetime4">
              <a:rPr lang="de-DE" smtClean="0">
                <a:solidFill>
                  <a:srgbClr val="000000"/>
                </a:solidFill>
              </a:rPr>
              <a:pPr/>
              <a:t>19. Mai 2022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3F2AFDB-9857-4CBE-BC0D-1E1933EBF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678FFC5-4430-43BC-9807-D0C6EB405569}" type="slidenum">
              <a:rPr lang="de-DE" smtClean="0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172016E4-A985-4759-B3E9-33B295AFBD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gray">
          <a:xfrm>
            <a:off x="317988" y="1412875"/>
            <a:ext cx="4154366" cy="4787900"/>
          </a:xfrm>
          <a:noFill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81D1C562-D211-4469-8BCE-F4C9C4C9EE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1913" y="676800"/>
            <a:ext cx="8364103" cy="334800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63CAAA68-A509-4AFC-977E-960A985302B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74887" y="1368000"/>
            <a:ext cx="4151161" cy="49772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BA4E17B-02BE-4301-8401-FDD3F1C86DC8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2277367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8">
            <a:extLst>
              <a:ext uri="{FF2B5EF4-FFF2-40B4-BE49-F238E27FC236}">
                <a16:creationId xmlns:a16="http://schemas.microsoft.com/office/drawing/2014/main" id="{B993F3B1-9ADE-4F4D-A2D9-D3A154B43C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gray">
          <a:xfrm>
            <a:off x="317988" y="1412875"/>
            <a:ext cx="8508024" cy="4787900"/>
          </a:xfrm>
          <a:noFill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B096DF3-A6A1-4877-8F5B-1521D6B8B4E1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2D0DC26D-AC74-4214-BF64-53538CD1ED57}" type="datetime4">
              <a:rPr lang="de-DE" smtClean="0">
                <a:solidFill>
                  <a:srgbClr val="000000"/>
                </a:solidFill>
              </a:rPr>
              <a:pPr/>
              <a:t>19. Mai 2022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54FDB22-37CE-438C-974B-20FF84032BF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5678FFC5-4430-43BC-9807-D0C6EB405569}" type="slidenum">
              <a:rPr lang="de-DE" smtClean="0">
                <a:solidFill>
                  <a:srgbClr val="000000"/>
                </a:solidFill>
              </a:rPr>
              <a:pPr/>
              <a:t>‹#›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127BBA4C-DD0E-48E0-A857-547F8DFE2A8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1913" y="676800"/>
            <a:ext cx="8364103" cy="334800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C1F1FDF-06CC-4B46-8A18-DB19993DB89F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694357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03E37-0C23-4BDF-BABA-DB9EA21D6F17}" type="datetime1">
              <a:rPr lang="de-DE"/>
              <a:pPr>
                <a:defRPr/>
              </a:pPr>
              <a:t>19.05.2022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6C604-DED0-4739-97C0-6ECA8729219F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8">
            <a:extLst>
              <a:ext uri="{FF2B5EF4-FFF2-40B4-BE49-F238E27FC236}">
                <a16:creationId xmlns:a16="http://schemas.microsoft.com/office/drawing/2014/main" id="{B993F3B1-9ADE-4F4D-A2D9-D3A154B43C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gray">
          <a:xfrm>
            <a:off x="318059" y="1412878"/>
            <a:ext cx="4151161" cy="4789925"/>
          </a:xfrm>
          <a:noFill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Bildplatzhalter 8">
            <a:extLst>
              <a:ext uri="{FF2B5EF4-FFF2-40B4-BE49-F238E27FC236}">
                <a16:creationId xmlns:a16="http://schemas.microsoft.com/office/drawing/2014/main" id="{F7895F72-12DE-43C1-A37A-EA75A21EA4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gray">
          <a:xfrm>
            <a:off x="4674887" y="1412878"/>
            <a:ext cx="4151161" cy="4789925"/>
          </a:xfrm>
          <a:noFill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FB4171F-EB70-4599-BA3B-B839C7FFDA34}"/>
              </a:ext>
            </a:extLst>
          </p:cNvPr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fld id="{2E248B96-96FE-481E-8579-5E9112EF3923}" type="datetime4">
              <a:rPr lang="de-DE" smtClean="0">
                <a:solidFill>
                  <a:srgbClr val="000000"/>
                </a:solidFill>
              </a:rPr>
              <a:pPr/>
              <a:t>19. Mai 2022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DD395116-B4DF-4C65-86EF-D98CA4BA628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5678FFC5-4430-43BC-9807-D0C6EB405569}" type="slidenum">
              <a:rPr lang="de-DE" smtClean="0">
                <a:solidFill>
                  <a:srgbClr val="000000"/>
                </a:solidFill>
              </a:rPr>
              <a:pPr/>
              <a:t>‹#›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EBE10CD9-8859-463A-8368-BCE57284340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61909" y="676800"/>
            <a:ext cx="8374946" cy="334800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C1F1FDF-06CC-4B46-8A18-DB19993DB89F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36891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77AF68C-A8FE-4CA0-B00A-4D2A18317467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1F2E1068-88EC-47FE-98B1-F5C529A1180C}" type="datetime4">
              <a:rPr lang="de-DE" smtClean="0">
                <a:solidFill>
                  <a:srgbClr val="000000"/>
                </a:solidFill>
              </a:rPr>
              <a:pPr/>
              <a:t>19. Mai 2022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0ABE512-3B53-471A-BB65-D61BFF9A9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678FFC5-4430-43BC-9807-D0C6EB405569}" type="slidenum">
              <a:rPr lang="de-DE" smtClean="0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Textplatzhalter 8">
            <a:extLst>
              <a:ext uri="{FF2B5EF4-FFF2-40B4-BE49-F238E27FC236}">
                <a16:creationId xmlns:a16="http://schemas.microsoft.com/office/drawing/2014/main" id="{DFAD501C-EF85-4FDB-9C84-740225F3EF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1913" y="676800"/>
            <a:ext cx="8364103" cy="334800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C1F1FDF-06CC-4B46-8A18-DB19993DB89F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5692434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Diagramm (rech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3B47911E-77BB-4D51-A61C-C871CA9E3E2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7988" y="1368000"/>
            <a:ext cx="4154366" cy="49772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B8D90A8-D761-4E5C-88BE-B917DADBED21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4178F9F9-F2D6-4CF4-ABCB-5AFDA52350CF}" type="datetime4">
              <a:rPr lang="de-DE" smtClean="0">
                <a:solidFill>
                  <a:srgbClr val="000000"/>
                </a:solidFill>
              </a:rPr>
              <a:pPr/>
              <a:t>19. Mai 2022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CA2BC3F-ECCE-4391-9EC0-69D99A2FF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KfW Development Bank / Financial Cooperation with developing countries and emerging economies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87763D1-DC3F-4476-B8A6-E6CBF5D42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678FFC5-4430-43BC-9807-D0C6EB405569}" type="slidenum">
              <a:rPr lang="de-DE" smtClean="0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167520C0-AAA4-402A-8FBD-17EB522D6B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1913" y="676800"/>
            <a:ext cx="8364103" cy="334800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0" name="Diagrammplatzhalter 8">
            <a:extLst>
              <a:ext uri="{FF2B5EF4-FFF2-40B4-BE49-F238E27FC236}">
                <a16:creationId xmlns:a16="http://schemas.microsoft.com/office/drawing/2014/main" id="{0075A301-588F-4631-985E-9497F0E5FABC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 bwMode="gray">
          <a:xfrm>
            <a:off x="4682705" y="1620000"/>
            <a:ext cx="4143523" cy="45828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Diagramm durch Klicken auf Symbol hinzufügen</a:t>
            </a:r>
            <a:endParaRPr lang="de-DE" dirty="0"/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6E864D0F-04D7-4FDF-A535-BB4EF6D6937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71647" y="1368000"/>
            <a:ext cx="4154366" cy="252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Diagrammtitel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E5ACE7E-5DDD-409D-AD8A-5094FF34F212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5473375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Diagramm (link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grammplatzhalter 8">
            <a:extLst>
              <a:ext uri="{FF2B5EF4-FFF2-40B4-BE49-F238E27FC236}">
                <a16:creationId xmlns:a16="http://schemas.microsoft.com/office/drawing/2014/main" id="{0075A301-588F-4631-985E-9497F0E5FABC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 bwMode="gray">
          <a:xfrm>
            <a:off x="317988" y="1620001"/>
            <a:ext cx="4154366" cy="4582799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Diagramm durch Klicken auf Symbol hinzufügen</a:t>
            </a:r>
            <a:endParaRPr lang="de-DE" dirty="0"/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6E864D0F-04D7-4FDF-A535-BB4EF6D6937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7994" y="1368000"/>
            <a:ext cx="4154365" cy="252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Diagrammtitel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3B47911E-77BB-4D51-A61C-C871CA9E3E2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71647" y="1368000"/>
            <a:ext cx="4154366" cy="49772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B8D90A8-D761-4E5C-88BE-B917DADBED21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EABEC753-6FEE-4AFE-997C-DE1B00E2EA4E}" type="datetime4">
              <a:rPr lang="de-DE" smtClean="0">
                <a:solidFill>
                  <a:srgbClr val="000000"/>
                </a:solidFill>
              </a:rPr>
              <a:pPr/>
              <a:t>19. Mai 2022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CA2BC3F-ECCE-4391-9EC0-69D99A2FF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KfW Development Bank / Financial Cooperation with developing countries and emerging economies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87763D1-DC3F-4476-B8A6-E6CBF5D42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678FFC5-4430-43BC-9807-D0C6EB405569}" type="slidenum">
              <a:rPr lang="de-DE" smtClean="0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6ABC4813-76FE-4861-8656-EA02F0D8E2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989" y="6203233"/>
            <a:ext cx="8508024" cy="170017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de-DE" dirty="0"/>
              <a:t>Quelle, Anmerkung, Fußnote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167520C0-AAA4-402A-8FBD-17EB522D6B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1913" y="676800"/>
            <a:ext cx="8364103" cy="334800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E5ACE7E-5DDD-409D-AD8A-5094FF34F212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197314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77AF68C-A8FE-4CA0-B00A-4D2A18317467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BBBC39BC-85EE-4E07-A942-03321FCEEFF9}" type="datetime4">
              <a:rPr lang="de-DE" smtClean="0">
                <a:solidFill>
                  <a:srgbClr val="000000"/>
                </a:solidFill>
              </a:rPr>
              <a:pPr/>
              <a:t>19. Mai 2022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0C4B5CD-8DB6-4173-841A-21EE4A7ED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KfW Development Bank / Financial Cooperation with developing countries and emerging economies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0ABE512-3B53-471A-BB65-D61BFF9A9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678FFC5-4430-43BC-9807-D0C6EB405569}" type="slidenum">
              <a:rPr lang="de-DE" smtClean="0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Diagrammplatzhalter 8">
            <a:extLst>
              <a:ext uri="{FF2B5EF4-FFF2-40B4-BE49-F238E27FC236}">
                <a16:creationId xmlns:a16="http://schemas.microsoft.com/office/drawing/2014/main" id="{115567A0-B703-407E-B054-5AB21564A2F6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 bwMode="gray">
          <a:xfrm>
            <a:off x="318060" y="1620000"/>
            <a:ext cx="8508023" cy="458077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Diagramm durch Klicken auf Symbol hinzufügen</a:t>
            </a:r>
            <a:endParaRPr lang="de-DE" dirty="0"/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D4A89282-8B33-45B9-8BD4-5C1BE0F60C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8060" y="6203233"/>
            <a:ext cx="8508023" cy="170017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de-DE" dirty="0"/>
              <a:t>Quelle, Anmerkung, Fußnote</a:t>
            </a:r>
          </a:p>
        </p:txBody>
      </p:sp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7D97AADF-437A-4900-B8E7-081F5D878D9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1913" y="676800"/>
            <a:ext cx="8364103" cy="334800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A5DEAF36-B708-449D-BF50-903D616031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8060" y="1368000"/>
            <a:ext cx="8508023" cy="252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Diagrammtitel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C1F1FDF-06CC-4B46-8A18-DB19993DB89F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1192641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77AF68C-A8FE-4CA0-B00A-4D2A18317467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90E56461-882F-4B02-9933-3E2128D1256A}" type="datetime4">
              <a:rPr lang="de-DE" smtClean="0">
                <a:solidFill>
                  <a:srgbClr val="000000"/>
                </a:solidFill>
              </a:rPr>
              <a:pPr/>
              <a:t>19. Mai 2022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0C4B5CD-8DB6-4173-841A-21EE4A7ED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dirty="0" err="1">
                <a:solidFill>
                  <a:srgbClr val="000000"/>
                </a:solidFill>
              </a:rPr>
              <a:t>KfW</a:t>
            </a:r>
            <a:r>
              <a:rPr lang="en-US" dirty="0">
                <a:solidFill>
                  <a:srgbClr val="000000"/>
                </a:solidFill>
              </a:rPr>
              <a:t> Development Bank / Financial Cooperation with developing countries and emerging economies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0ABE512-3B53-471A-BB65-D61BFF9A9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678FFC5-4430-43BC-9807-D0C6EB405569}" type="slidenum">
              <a:rPr lang="de-DE" smtClean="0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Diagrammplatzhalter 8">
            <a:extLst>
              <a:ext uri="{FF2B5EF4-FFF2-40B4-BE49-F238E27FC236}">
                <a16:creationId xmlns:a16="http://schemas.microsoft.com/office/drawing/2014/main" id="{115567A0-B703-407E-B054-5AB21564A2F6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 bwMode="gray">
          <a:xfrm>
            <a:off x="317994" y="1620000"/>
            <a:ext cx="4154365" cy="458077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Diagramm durch Klicken auf Symbol hinzufügen</a:t>
            </a:r>
            <a:endParaRPr lang="de-DE" dirty="0"/>
          </a:p>
        </p:txBody>
      </p:sp>
      <p:sp>
        <p:nvSpPr>
          <p:cNvPr id="10" name="Diagrammplatzhalter 8">
            <a:extLst>
              <a:ext uri="{FF2B5EF4-FFF2-40B4-BE49-F238E27FC236}">
                <a16:creationId xmlns:a16="http://schemas.microsoft.com/office/drawing/2014/main" id="{5ADB3075-37BC-4DE7-8F88-AA8B185EB080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 bwMode="gray">
          <a:xfrm>
            <a:off x="4671654" y="1620000"/>
            <a:ext cx="4154365" cy="458077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Diagramm durch Klicken auf Symbol hinzufügen</a:t>
            </a:r>
            <a:endParaRPr lang="de-DE" dirty="0"/>
          </a:p>
        </p:txBody>
      </p:sp>
      <p:sp>
        <p:nvSpPr>
          <p:cNvPr id="14" name="Textplatzhalter 8">
            <a:extLst>
              <a:ext uri="{FF2B5EF4-FFF2-40B4-BE49-F238E27FC236}">
                <a16:creationId xmlns:a16="http://schemas.microsoft.com/office/drawing/2014/main" id="{1EA0F3E1-D742-4DA0-B74B-A037A9673E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989" y="6203233"/>
            <a:ext cx="8508024" cy="170017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de-DE" dirty="0"/>
              <a:t>Quelle, Anmerkung, Fußnote</a:t>
            </a:r>
          </a:p>
        </p:txBody>
      </p:sp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8556C389-B714-47EE-9D21-BE82CC21CF9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1913" y="676800"/>
            <a:ext cx="8364103" cy="334800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68B61E78-AF51-4675-BACD-74BC50875F0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7994" y="1368000"/>
            <a:ext cx="4154365" cy="252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Diagrammtitel</a:t>
            </a:r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D9AED4B9-F4C2-48D8-A92C-2F82B5C38BC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71654" y="1368000"/>
            <a:ext cx="4154365" cy="252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Diagrammtitel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C1F1FDF-06CC-4B46-8A18-DB19993DB89F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6095224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77AF68C-A8FE-4CA0-B00A-4D2A18317467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C9241F7F-A6F0-4A6B-9445-25EA1136E688}" type="datetime4">
              <a:rPr lang="de-DE" smtClean="0">
                <a:solidFill>
                  <a:srgbClr val="000000"/>
                </a:solidFill>
              </a:rPr>
              <a:pPr/>
              <a:t>19. Mai 2022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0C4B5CD-8DB6-4173-841A-21EE4A7ED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KfW Development Bank / Financial Cooperation with developing countries and emerging economies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0ABE512-3B53-471A-BB65-D61BFF9A9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678FFC5-4430-43BC-9807-D0C6EB405569}" type="slidenum">
              <a:rPr lang="de-DE" smtClean="0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Diagrammplatzhalter 8">
            <a:extLst>
              <a:ext uri="{FF2B5EF4-FFF2-40B4-BE49-F238E27FC236}">
                <a16:creationId xmlns:a16="http://schemas.microsoft.com/office/drawing/2014/main" id="{115567A0-B703-407E-B054-5AB21564A2F6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 bwMode="gray">
          <a:xfrm>
            <a:off x="325628" y="1620145"/>
            <a:ext cx="4146726" cy="209687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Diagramm durch Klicken auf Symbol hinzufügen</a:t>
            </a:r>
            <a:endParaRPr lang="de-DE" dirty="0"/>
          </a:p>
        </p:txBody>
      </p:sp>
      <p:sp>
        <p:nvSpPr>
          <p:cNvPr id="10" name="Diagrammplatzhalter 8">
            <a:extLst>
              <a:ext uri="{FF2B5EF4-FFF2-40B4-BE49-F238E27FC236}">
                <a16:creationId xmlns:a16="http://schemas.microsoft.com/office/drawing/2014/main" id="{5ADB3075-37BC-4DE7-8F88-AA8B185EB080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 bwMode="gray">
          <a:xfrm>
            <a:off x="4671648" y="1620145"/>
            <a:ext cx="4154364" cy="209687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Diagramm durch Klicken auf Symbol hinzufügen</a:t>
            </a:r>
            <a:endParaRPr lang="de-DE" dirty="0"/>
          </a:p>
        </p:txBody>
      </p:sp>
      <p:sp>
        <p:nvSpPr>
          <p:cNvPr id="17" name="Diagrammplatzhalter 8">
            <a:extLst>
              <a:ext uri="{FF2B5EF4-FFF2-40B4-BE49-F238E27FC236}">
                <a16:creationId xmlns:a16="http://schemas.microsoft.com/office/drawing/2014/main" id="{E6EBF416-55D6-4AA1-A000-4EA1500328C5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 bwMode="gray">
          <a:xfrm>
            <a:off x="325628" y="4167013"/>
            <a:ext cx="4146726" cy="203391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Diagramm durch Klicken auf Symbol hinzufügen</a:t>
            </a:r>
            <a:endParaRPr lang="de-DE" dirty="0"/>
          </a:p>
        </p:txBody>
      </p:sp>
      <p:sp>
        <p:nvSpPr>
          <p:cNvPr id="19" name="Diagrammplatzhalter 8">
            <a:extLst>
              <a:ext uri="{FF2B5EF4-FFF2-40B4-BE49-F238E27FC236}">
                <a16:creationId xmlns:a16="http://schemas.microsoft.com/office/drawing/2014/main" id="{2D9E13FC-C3BE-4880-95FF-E8F557742CCD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 bwMode="gray">
          <a:xfrm>
            <a:off x="4671863" y="4167013"/>
            <a:ext cx="4162003" cy="203391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Diagramm durch Klicken auf Symbol hinzufügen</a:t>
            </a:r>
            <a:endParaRPr lang="de-DE" dirty="0"/>
          </a:p>
        </p:txBody>
      </p:sp>
      <p:sp>
        <p:nvSpPr>
          <p:cNvPr id="21" name="Textplatzhalter 8">
            <a:extLst>
              <a:ext uri="{FF2B5EF4-FFF2-40B4-BE49-F238E27FC236}">
                <a16:creationId xmlns:a16="http://schemas.microsoft.com/office/drawing/2014/main" id="{049BA0BF-C18F-4DB1-B409-7AA3355CE0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989" y="6203233"/>
            <a:ext cx="8508024" cy="170017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de-DE" dirty="0"/>
              <a:t>Quelle, Anmerkung, Fußnote</a:t>
            </a:r>
          </a:p>
        </p:txBody>
      </p:sp>
      <p:sp>
        <p:nvSpPr>
          <p:cNvPr id="15" name="Textplatzhalter 8">
            <a:extLst>
              <a:ext uri="{FF2B5EF4-FFF2-40B4-BE49-F238E27FC236}">
                <a16:creationId xmlns:a16="http://schemas.microsoft.com/office/drawing/2014/main" id="{CD6655E5-0992-40D0-8FA0-9157664AC06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1913" y="676800"/>
            <a:ext cx="8364103" cy="334800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ECDAC40F-D27B-49C7-98F7-75AAB5B887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7994" y="1368000"/>
            <a:ext cx="4154365" cy="252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Diagrammtitel</a:t>
            </a:r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2C277437-7B64-4A17-B527-9BA8E9CDD6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71628" y="1368000"/>
            <a:ext cx="4154384" cy="252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Diagrammtitel</a:t>
            </a:r>
          </a:p>
        </p:txBody>
      </p:sp>
      <p:sp>
        <p:nvSpPr>
          <p:cNvPr id="14" name="Textplatzhalter 6">
            <a:extLst>
              <a:ext uri="{FF2B5EF4-FFF2-40B4-BE49-F238E27FC236}">
                <a16:creationId xmlns:a16="http://schemas.microsoft.com/office/drawing/2014/main" id="{402B411A-C88C-430C-A64D-2CC4DCC7375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17994" y="3912837"/>
            <a:ext cx="4154365" cy="252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Diagrammtitel</a:t>
            </a:r>
          </a:p>
        </p:txBody>
      </p:sp>
      <p:sp>
        <p:nvSpPr>
          <p:cNvPr id="16" name="Textplatzhalter 6">
            <a:extLst>
              <a:ext uri="{FF2B5EF4-FFF2-40B4-BE49-F238E27FC236}">
                <a16:creationId xmlns:a16="http://schemas.microsoft.com/office/drawing/2014/main" id="{D2237C74-3717-4FC6-BB89-754621C3D4D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79287" y="3912837"/>
            <a:ext cx="4154363" cy="252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Diagrammtitel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C1F1FDF-06CC-4B46-8A18-DB19993DB89F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9336973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fe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77AF68C-A8FE-4CA0-B00A-4D2A18317467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897D5ADA-0F92-4FC2-9A74-DF80209B6FE7}" type="datetime4">
              <a:rPr lang="de-DE" smtClean="0">
                <a:solidFill>
                  <a:srgbClr val="000000"/>
                </a:solidFill>
              </a:rPr>
              <a:pPr/>
              <a:t>19. Mai 2022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0C4B5CD-8DB6-4173-841A-21EE4A7ED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KfW Development Bank / Financial Cooperation with developing countries and emerging economies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0ABE512-3B53-471A-BB65-D61BFF9A9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678FFC5-4430-43BC-9807-D0C6EB405569}" type="slidenum">
              <a:rPr lang="de-DE" smtClean="0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Textplatzhalter 11">
            <a:extLst>
              <a:ext uri="{FF2B5EF4-FFF2-40B4-BE49-F238E27FC236}">
                <a16:creationId xmlns:a16="http://schemas.microsoft.com/office/drawing/2014/main" id="{520DE74E-333F-41E6-8D5D-5639A192DA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317988" y="1413308"/>
            <a:ext cx="4154366" cy="388081"/>
          </a:xfrm>
          <a:solidFill>
            <a:schemeClr val="bg2"/>
          </a:solidFill>
        </p:spPr>
        <p:txBody>
          <a:bodyPr lIns="108000" rIns="108000" anchor="ctr" anchorCtr="0"/>
          <a:lstStyle>
            <a:lvl1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2D2406FB-91BE-45AA-91F9-BA34B48248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7994" y="1846676"/>
            <a:ext cx="4154365" cy="4356124"/>
          </a:xfrm>
          <a:solidFill>
            <a:schemeClr val="tx2"/>
          </a:solidFill>
        </p:spPr>
        <p:txBody>
          <a:bodyPr lIns="108000" tIns="108000" rIns="108000" bIns="108000"/>
          <a:lstStyle/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6" name="Textplatzhalter 11">
            <a:extLst>
              <a:ext uri="{FF2B5EF4-FFF2-40B4-BE49-F238E27FC236}">
                <a16:creationId xmlns:a16="http://schemas.microsoft.com/office/drawing/2014/main" id="{05F97FFD-CFE9-4E99-A355-F82C52CC54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 bwMode="gray">
          <a:xfrm>
            <a:off x="4671647" y="1413308"/>
            <a:ext cx="4154366" cy="388081"/>
          </a:xfrm>
          <a:solidFill>
            <a:schemeClr val="bg2"/>
          </a:solidFill>
        </p:spPr>
        <p:txBody>
          <a:bodyPr lIns="108000" rIns="108000" anchor="ctr" anchorCtr="0"/>
          <a:lstStyle>
            <a:lvl1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7" name="Textplatzhalter 14">
            <a:extLst>
              <a:ext uri="{FF2B5EF4-FFF2-40B4-BE49-F238E27FC236}">
                <a16:creationId xmlns:a16="http://schemas.microsoft.com/office/drawing/2014/main" id="{5A89EDB8-5D89-415B-A064-9F26CF03A01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71647" y="1846676"/>
            <a:ext cx="4154366" cy="4356124"/>
          </a:xfrm>
          <a:solidFill>
            <a:schemeClr val="tx2"/>
          </a:solidFill>
        </p:spPr>
        <p:txBody>
          <a:bodyPr lIns="108000" tIns="108000" rIns="108000" bIns="108000"/>
          <a:lstStyle/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8" name="Textplatzhalter 8">
            <a:extLst>
              <a:ext uri="{FF2B5EF4-FFF2-40B4-BE49-F238E27FC236}">
                <a16:creationId xmlns:a16="http://schemas.microsoft.com/office/drawing/2014/main" id="{0C295676-06C3-4B7D-A2E7-3C55DC277F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989" y="6203233"/>
            <a:ext cx="8508022" cy="170017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de-DE" dirty="0"/>
              <a:t>Quelle, Anmerkung, Fußnote</a:t>
            </a:r>
          </a:p>
        </p:txBody>
      </p:sp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43DACF10-9353-4A29-AFA5-EA422CC9802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1913" y="676800"/>
            <a:ext cx="8364103" cy="334800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C1F1FDF-06CC-4B46-8A18-DB19993DB89F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7010318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xtfe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77AF68C-A8FE-4CA0-B00A-4D2A18317467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13E9B197-A835-40E4-B6A0-1FEB1EE14E71}" type="datetime4">
              <a:rPr lang="de-DE" smtClean="0">
                <a:solidFill>
                  <a:srgbClr val="000000"/>
                </a:solidFill>
              </a:rPr>
              <a:pPr/>
              <a:t>19. Mai 2022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0C4B5CD-8DB6-4173-841A-21EE4A7ED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KfW Development Bank / Financial Cooperation with developing countries and emerging economies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0ABE512-3B53-471A-BB65-D61BFF9A9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678FFC5-4430-43BC-9807-D0C6EB405569}" type="slidenum">
              <a:rPr lang="de-DE" smtClean="0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Textplatzhalter 11">
            <a:extLst>
              <a:ext uri="{FF2B5EF4-FFF2-40B4-BE49-F238E27FC236}">
                <a16:creationId xmlns:a16="http://schemas.microsoft.com/office/drawing/2014/main" id="{520DE74E-333F-41E6-8D5D-5639A192DA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317992" y="1413308"/>
            <a:ext cx="2704985" cy="388081"/>
          </a:xfrm>
          <a:solidFill>
            <a:schemeClr val="bg2"/>
          </a:solidFill>
        </p:spPr>
        <p:txBody>
          <a:bodyPr lIns="108000" rIns="108000" anchor="ctr" anchorCtr="0"/>
          <a:lstStyle>
            <a:lvl1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2D2406FB-91BE-45AA-91F9-BA34B48248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7992" y="1846678"/>
            <a:ext cx="2704985" cy="4354099"/>
          </a:xfrm>
          <a:solidFill>
            <a:schemeClr val="tx2"/>
          </a:solidFill>
        </p:spPr>
        <p:txBody>
          <a:bodyPr lIns="108000" tIns="108000" rIns="108000" bIns="108000"/>
          <a:lstStyle/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6" name="Textplatzhalter 11">
            <a:extLst>
              <a:ext uri="{FF2B5EF4-FFF2-40B4-BE49-F238E27FC236}">
                <a16:creationId xmlns:a16="http://schemas.microsoft.com/office/drawing/2014/main" id="{05F97FFD-CFE9-4E99-A355-F82C52CC54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 bwMode="gray">
          <a:xfrm>
            <a:off x="6121026" y="1413308"/>
            <a:ext cx="2704985" cy="388081"/>
          </a:xfrm>
          <a:solidFill>
            <a:schemeClr val="bg2"/>
          </a:solidFill>
        </p:spPr>
        <p:txBody>
          <a:bodyPr lIns="108000" rIns="108000" anchor="ctr" anchorCtr="0"/>
          <a:lstStyle>
            <a:lvl1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7" name="Textplatzhalter 14">
            <a:extLst>
              <a:ext uri="{FF2B5EF4-FFF2-40B4-BE49-F238E27FC236}">
                <a16:creationId xmlns:a16="http://schemas.microsoft.com/office/drawing/2014/main" id="{5A89EDB8-5D89-415B-A064-9F26CF03A01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21026" y="1846678"/>
            <a:ext cx="2704985" cy="4354099"/>
          </a:xfrm>
          <a:solidFill>
            <a:schemeClr val="tx2"/>
          </a:solidFill>
        </p:spPr>
        <p:txBody>
          <a:bodyPr lIns="108000" tIns="108000" rIns="108000" bIns="108000"/>
          <a:lstStyle/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10AD9F27-6901-4908-874B-42E9642156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gray">
          <a:xfrm>
            <a:off x="3219508" y="1413308"/>
            <a:ext cx="2704985" cy="388081"/>
          </a:xfrm>
          <a:solidFill>
            <a:schemeClr val="bg2"/>
          </a:solidFill>
        </p:spPr>
        <p:txBody>
          <a:bodyPr lIns="108000" rIns="108000" anchor="ctr" anchorCtr="0"/>
          <a:lstStyle>
            <a:lvl1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4" name="Textplatzhalter 14">
            <a:extLst>
              <a:ext uri="{FF2B5EF4-FFF2-40B4-BE49-F238E27FC236}">
                <a16:creationId xmlns:a16="http://schemas.microsoft.com/office/drawing/2014/main" id="{05FBB124-C4A9-42B4-9A81-C861B74F84D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219508" y="1846678"/>
            <a:ext cx="2704985" cy="4354099"/>
          </a:xfrm>
          <a:solidFill>
            <a:schemeClr val="tx2"/>
          </a:solidFill>
        </p:spPr>
        <p:txBody>
          <a:bodyPr lIns="108000" tIns="108000" rIns="108000" bIns="108000"/>
          <a:lstStyle/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8" name="Textplatzhalter 8">
            <a:extLst>
              <a:ext uri="{FF2B5EF4-FFF2-40B4-BE49-F238E27FC236}">
                <a16:creationId xmlns:a16="http://schemas.microsoft.com/office/drawing/2014/main" id="{E359570D-9F33-45EF-BD5B-914B9D7D12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8060" y="6203233"/>
            <a:ext cx="8508023" cy="170017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de-DE" dirty="0"/>
              <a:t>Quelle, Anmerkung, Fußnote</a:t>
            </a:r>
          </a:p>
        </p:txBody>
      </p:sp>
      <p:sp>
        <p:nvSpPr>
          <p:cNvPr id="19" name="Textplatzhalter 8">
            <a:extLst>
              <a:ext uri="{FF2B5EF4-FFF2-40B4-BE49-F238E27FC236}">
                <a16:creationId xmlns:a16="http://schemas.microsoft.com/office/drawing/2014/main" id="{A6F5B586-8F75-475C-984D-1DAA5C3AC16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1913" y="676800"/>
            <a:ext cx="8364103" cy="334800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C1F1FDF-06CC-4B46-8A18-DB19993DB89F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65922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fe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77AF68C-A8FE-4CA0-B00A-4D2A18317467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983BAD34-1F4B-4BDC-B502-793DDCF517FA}" type="datetime4">
              <a:rPr lang="de-DE" smtClean="0">
                <a:solidFill>
                  <a:srgbClr val="000000"/>
                </a:solidFill>
              </a:rPr>
              <a:pPr/>
              <a:t>19. Mai 2022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0C4B5CD-8DB6-4173-841A-21EE4A7ED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KfW Development Bank / Financial Cooperation with developing countries and emerging economies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0ABE512-3B53-471A-BB65-D61BFF9A9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678FFC5-4430-43BC-9807-D0C6EB405569}" type="slidenum">
              <a:rPr lang="de-DE" smtClean="0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Textplatzhalter 11">
            <a:extLst>
              <a:ext uri="{FF2B5EF4-FFF2-40B4-BE49-F238E27FC236}">
                <a16:creationId xmlns:a16="http://schemas.microsoft.com/office/drawing/2014/main" id="{520DE74E-333F-41E6-8D5D-5639A192DA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317990" y="1413670"/>
            <a:ext cx="4154364" cy="388800"/>
          </a:xfrm>
          <a:solidFill>
            <a:schemeClr val="bg2"/>
          </a:solidFill>
        </p:spPr>
        <p:txBody>
          <a:bodyPr lIns="108000" rIns="108000" anchor="ctr" anchorCtr="0"/>
          <a:lstStyle>
            <a:lvl1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2D2406FB-91BE-45AA-91F9-BA34B48248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7990" y="1846821"/>
            <a:ext cx="4154364" cy="1873579"/>
          </a:xfrm>
          <a:solidFill>
            <a:schemeClr val="tx2"/>
          </a:solidFill>
        </p:spPr>
        <p:txBody>
          <a:bodyPr lIns="108000" tIns="108000" rIns="108000" bIns="108000"/>
          <a:lstStyle/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6" name="Textplatzhalter 11">
            <a:extLst>
              <a:ext uri="{FF2B5EF4-FFF2-40B4-BE49-F238E27FC236}">
                <a16:creationId xmlns:a16="http://schemas.microsoft.com/office/drawing/2014/main" id="{05F97FFD-CFE9-4E99-A355-F82C52CC54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 bwMode="gray">
          <a:xfrm>
            <a:off x="4671648" y="1413670"/>
            <a:ext cx="4154364" cy="388800"/>
          </a:xfrm>
          <a:solidFill>
            <a:schemeClr val="bg2"/>
          </a:solidFill>
        </p:spPr>
        <p:txBody>
          <a:bodyPr lIns="108000" rIns="108000" anchor="ctr" anchorCtr="0"/>
          <a:lstStyle>
            <a:lvl1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7" name="Textplatzhalter 14">
            <a:extLst>
              <a:ext uri="{FF2B5EF4-FFF2-40B4-BE49-F238E27FC236}">
                <a16:creationId xmlns:a16="http://schemas.microsoft.com/office/drawing/2014/main" id="{5A89EDB8-5D89-415B-A064-9F26CF03A01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71648" y="1846821"/>
            <a:ext cx="4154364" cy="1873579"/>
          </a:xfrm>
          <a:solidFill>
            <a:schemeClr val="tx2"/>
          </a:solidFill>
        </p:spPr>
        <p:txBody>
          <a:bodyPr lIns="108000" tIns="108000" rIns="108000" bIns="108000"/>
          <a:lstStyle/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0AC01A1E-6BAF-4C91-BB04-8E2B9F69F2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990" y="6203233"/>
            <a:ext cx="8508020" cy="170017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de-DE" dirty="0"/>
              <a:t>Quelle, Anmerkung, Fußnote</a:t>
            </a:r>
          </a:p>
        </p:txBody>
      </p:sp>
      <p:sp>
        <p:nvSpPr>
          <p:cNvPr id="18" name="Textplatzhalter 11">
            <a:extLst>
              <a:ext uri="{FF2B5EF4-FFF2-40B4-BE49-F238E27FC236}">
                <a16:creationId xmlns:a16="http://schemas.microsoft.com/office/drawing/2014/main" id="{C6245A26-34FE-4E41-AD20-0A9373AD577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gray">
          <a:xfrm>
            <a:off x="317990" y="3904649"/>
            <a:ext cx="4154364" cy="388800"/>
          </a:xfrm>
          <a:solidFill>
            <a:schemeClr val="bg2"/>
          </a:solidFill>
        </p:spPr>
        <p:txBody>
          <a:bodyPr lIns="108000" rIns="108000" anchor="ctr" anchorCtr="0"/>
          <a:lstStyle>
            <a:lvl1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9" name="Textplatzhalter 14">
            <a:extLst>
              <a:ext uri="{FF2B5EF4-FFF2-40B4-BE49-F238E27FC236}">
                <a16:creationId xmlns:a16="http://schemas.microsoft.com/office/drawing/2014/main" id="{0195286A-1085-48E9-8CE3-B3865EA1F97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17994" y="4339258"/>
            <a:ext cx="4154365" cy="1863542"/>
          </a:xfrm>
          <a:solidFill>
            <a:schemeClr val="tx2"/>
          </a:solidFill>
        </p:spPr>
        <p:txBody>
          <a:bodyPr lIns="108000" tIns="108000" rIns="108000" bIns="108000"/>
          <a:lstStyle/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0" name="Textplatzhalter 11">
            <a:extLst>
              <a:ext uri="{FF2B5EF4-FFF2-40B4-BE49-F238E27FC236}">
                <a16:creationId xmlns:a16="http://schemas.microsoft.com/office/drawing/2014/main" id="{B532B0FE-57F7-4670-B9D2-7ADB2B6487A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 bwMode="gray">
          <a:xfrm>
            <a:off x="4671648" y="3904649"/>
            <a:ext cx="4154364" cy="388800"/>
          </a:xfrm>
          <a:solidFill>
            <a:schemeClr val="bg2"/>
          </a:solidFill>
        </p:spPr>
        <p:txBody>
          <a:bodyPr lIns="108000" rIns="108000" anchor="ctr" anchorCtr="0"/>
          <a:lstStyle>
            <a:lvl1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1" name="Textplatzhalter 14">
            <a:extLst>
              <a:ext uri="{FF2B5EF4-FFF2-40B4-BE49-F238E27FC236}">
                <a16:creationId xmlns:a16="http://schemas.microsoft.com/office/drawing/2014/main" id="{1B9710D1-7B7B-4F60-8727-4E59EED1128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671648" y="4339258"/>
            <a:ext cx="4154364" cy="1863542"/>
          </a:xfrm>
          <a:solidFill>
            <a:schemeClr val="tx2"/>
          </a:solidFill>
        </p:spPr>
        <p:txBody>
          <a:bodyPr lIns="108000" tIns="108000" rIns="108000" bIns="108000"/>
          <a:lstStyle/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2" name="Textplatzhalter 8">
            <a:extLst>
              <a:ext uri="{FF2B5EF4-FFF2-40B4-BE49-F238E27FC236}">
                <a16:creationId xmlns:a16="http://schemas.microsoft.com/office/drawing/2014/main" id="{4C3C337B-20B9-4837-87BA-C498361AE6F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1913" y="676800"/>
            <a:ext cx="8364103" cy="334800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C1F1FDF-06CC-4B46-8A18-DB19993DB89F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444422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13520-D696-4024-BBC1-2F6A2C759EA6}" type="datetime1">
              <a:rPr lang="de-DE"/>
              <a:pPr>
                <a:defRPr/>
              </a:pPr>
              <a:t>19.05.2022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77E56-D0A2-4732-B099-A3FB06ACBA71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Petro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: eine Ecke abgerundet 10">
            <a:extLst>
              <a:ext uri="{FF2B5EF4-FFF2-40B4-BE49-F238E27FC236}">
                <a16:creationId xmlns:a16="http://schemas.microsoft.com/office/drawing/2014/main" id="{0A31C95E-D3C1-4E7F-B4CA-03A1005C6F50}"/>
              </a:ext>
            </a:extLst>
          </p:cNvPr>
          <p:cNvSpPr/>
          <p:nvPr userDrawn="1"/>
        </p:nvSpPr>
        <p:spPr bwMode="gray">
          <a:xfrm flipH="1" flipV="1">
            <a:off x="317988" y="-1"/>
            <a:ext cx="8826007" cy="5509885"/>
          </a:xfrm>
          <a:prstGeom prst="round1Rect">
            <a:avLst>
              <a:gd name="adj" fmla="val 4096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581">
              <a:lnSpc>
                <a:spcPct val="120000"/>
              </a:lnSpc>
            </a:pPr>
            <a:endParaRPr lang="de-DE" sz="1400" dirty="0" err="1">
              <a:solidFill>
                <a:srgbClr val="FFFFFF"/>
              </a:solidFill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F6420A1-454E-4CC1-89C2-13A57CD515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0A3F268-F9E1-4196-851F-A30E718B1052}" type="datetime4">
              <a:rPr lang="de-DE" smtClean="0">
                <a:solidFill>
                  <a:srgbClr val="000000"/>
                </a:solidFill>
              </a:rPr>
              <a:pPr/>
              <a:t>19. Mai 2022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F3125B08-D2B9-4555-8C04-F9EEF45FC26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KfW Development Bank / Financial Cooperation with developing countries and emerging economies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FB5867FD-8242-430F-9D72-8ACD911B18E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678FFC5-4430-43BC-9807-D0C6EB405569}" type="slidenum">
              <a:rPr lang="de-DE" smtClean="0">
                <a:solidFill>
                  <a:srgbClr val="000000"/>
                </a:solidFill>
              </a:rPr>
              <a:pPr/>
              <a:t>‹#›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400E007-964F-4EE0-9E50-24A2ABA74D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660" y="2660400"/>
            <a:ext cx="7822443" cy="12564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38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/>
              <a:t>Zweite Zeile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A4F7032-AABC-4803-803E-26E912B5BD22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1003660" y="2138400"/>
            <a:ext cx="7822443" cy="522000"/>
          </a:xfrm>
        </p:spPr>
        <p:txBody>
          <a:bodyPr wrap="square" anchor="t" anchorCtr="0"/>
          <a:lstStyle>
            <a:lvl1pPr marL="0" indent="625475" algn="l">
              <a:lnSpc>
                <a:spcPct val="9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AF487632-F404-49EF-9520-2B0426697E4E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824483" y="2156400"/>
            <a:ext cx="624738" cy="422930"/>
            <a:chOff x="1273175" y="1606550"/>
            <a:chExt cx="9653588" cy="6032500"/>
          </a:xfrm>
          <a:solidFill>
            <a:schemeClr val="accent2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599B52AB-3882-4CD9-AFAB-BB5C70BB7FF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273175" y="1606550"/>
              <a:ext cx="3311525" cy="6032500"/>
            </a:xfrm>
            <a:custGeom>
              <a:avLst/>
              <a:gdLst>
                <a:gd name="T0" fmla="*/ 198 w 1556"/>
                <a:gd name="T1" fmla="*/ 0 h 2831"/>
                <a:gd name="T2" fmla="*/ 49 w 1556"/>
                <a:gd name="T3" fmla="*/ 108 h 2831"/>
                <a:gd name="T4" fmla="*/ 115 w 1556"/>
                <a:gd name="T5" fmla="*/ 240 h 2831"/>
                <a:gd name="T6" fmla="*/ 910 w 1556"/>
                <a:gd name="T7" fmla="*/ 1366 h 2831"/>
                <a:gd name="T8" fmla="*/ 910 w 1556"/>
                <a:gd name="T9" fmla="*/ 1432 h 2831"/>
                <a:gd name="T10" fmla="*/ 49 w 1556"/>
                <a:gd name="T11" fmla="*/ 2599 h 2831"/>
                <a:gd name="T12" fmla="*/ 0 w 1556"/>
                <a:gd name="T13" fmla="*/ 2732 h 2831"/>
                <a:gd name="T14" fmla="*/ 140 w 1556"/>
                <a:gd name="T15" fmla="*/ 2831 h 2831"/>
                <a:gd name="T16" fmla="*/ 455 w 1556"/>
                <a:gd name="T17" fmla="*/ 2831 h 2831"/>
                <a:gd name="T18" fmla="*/ 703 w 1556"/>
                <a:gd name="T19" fmla="*/ 2707 h 2831"/>
                <a:gd name="T20" fmla="*/ 1440 w 1556"/>
                <a:gd name="T21" fmla="*/ 1713 h 2831"/>
                <a:gd name="T22" fmla="*/ 1556 w 1556"/>
                <a:gd name="T23" fmla="*/ 1424 h 2831"/>
                <a:gd name="T24" fmla="*/ 1440 w 1556"/>
                <a:gd name="T25" fmla="*/ 1109 h 2831"/>
                <a:gd name="T26" fmla="*/ 728 w 1556"/>
                <a:gd name="T27" fmla="*/ 116 h 2831"/>
                <a:gd name="T28" fmla="*/ 480 w 1556"/>
                <a:gd name="T29" fmla="*/ 0 h 2831"/>
                <a:gd name="T30" fmla="*/ 198 w 1556"/>
                <a:gd name="T31" fmla="*/ 0 h 2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56" h="2831">
                  <a:moveTo>
                    <a:pt x="198" y="0"/>
                  </a:moveTo>
                  <a:cubicBezTo>
                    <a:pt x="99" y="0"/>
                    <a:pt x="49" y="33"/>
                    <a:pt x="49" y="108"/>
                  </a:cubicBezTo>
                  <a:cubicBezTo>
                    <a:pt x="49" y="132"/>
                    <a:pt x="74" y="174"/>
                    <a:pt x="115" y="240"/>
                  </a:cubicBezTo>
                  <a:cubicBezTo>
                    <a:pt x="910" y="1366"/>
                    <a:pt x="910" y="1366"/>
                    <a:pt x="910" y="1366"/>
                  </a:cubicBezTo>
                  <a:cubicBezTo>
                    <a:pt x="935" y="1399"/>
                    <a:pt x="927" y="1407"/>
                    <a:pt x="910" y="1432"/>
                  </a:cubicBezTo>
                  <a:cubicBezTo>
                    <a:pt x="49" y="2599"/>
                    <a:pt x="49" y="2599"/>
                    <a:pt x="49" y="2599"/>
                  </a:cubicBezTo>
                  <a:cubicBezTo>
                    <a:pt x="8" y="2649"/>
                    <a:pt x="0" y="2690"/>
                    <a:pt x="0" y="2732"/>
                  </a:cubicBezTo>
                  <a:cubicBezTo>
                    <a:pt x="0" y="2789"/>
                    <a:pt x="41" y="2831"/>
                    <a:pt x="140" y="2831"/>
                  </a:cubicBezTo>
                  <a:cubicBezTo>
                    <a:pt x="455" y="2831"/>
                    <a:pt x="455" y="2831"/>
                    <a:pt x="455" y="2831"/>
                  </a:cubicBezTo>
                  <a:cubicBezTo>
                    <a:pt x="595" y="2831"/>
                    <a:pt x="637" y="2798"/>
                    <a:pt x="703" y="2707"/>
                  </a:cubicBezTo>
                  <a:cubicBezTo>
                    <a:pt x="1440" y="1713"/>
                    <a:pt x="1440" y="1713"/>
                    <a:pt x="1440" y="1713"/>
                  </a:cubicBezTo>
                  <a:cubicBezTo>
                    <a:pt x="1523" y="1606"/>
                    <a:pt x="1556" y="1531"/>
                    <a:pt x="1556" y="1424"/>
                  </a:cubicBezTo>
                  <a:cubicBezTo>
                    <a:pt x="1556" y="1300"/>
                    <a:pt x="1539" y="1250"/>
                    <a:pt x="1440" y="1109"/>
                  </a:cubicBezTo>
                  <a:cubicBezTo>
                    <a:pt x="728" y="116"/>
                    <a:pt x="728" y="116"/>
                    <a:pt x="728" y="116"/>
                  </a:cubicBezTo>
                  <a:cubicBezTo>
                    <a:pt x="654" y="17"/>
                    <a:pt x="595" y="0"/>
                    <a:pt x="480" y="0"/>
                  </a:cubicBezTo>
                  <a:lnTo>
                    <a:pt x="19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804581"/>
              <a:endParaRPr lang="de-DE" sz="1584">
                <a:solidFill>
                  <a:srgbClr val="000000"/>
                </a:solidFill>
              </a:endParaRPr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6237E8FF-20C2-4987-97B7-015EF878D93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491038" y="1606550"/>
              <a:ext cx="3313113" cy="6032500"/>
            </a:xfrm>
            <a:custGeom>
              <a:avLst/>
              <a:gdLst>
                <a:gd name="T0" fmla="*/ 199 w 1556"/>
                <a:gd name="T1" fmla="*/ 0 h 2831"/>
                <a:gd name="T2" fmla="*/ 50 w 1556"/>
                <a:gd name="T3" fmla="*/ 108 h 2831"/>
                <a:gd name="T4" fmla="*/ 116 w 1556"/>
                <a:gd name="T5" fmla="*/ 240 h 2831"/>
                <a:gd name="T6" fmla="*/ 910 w 1556"/>
                <a:gd name="T7" fmla="*/ 1366 h 2831"/>
                <a:gd name="T8" fmla="*/ 910 w 1556"/>
                <a:gd name="T9" fmla="*/ 1432 h 2831"/>
                <a:gd name="T10" fmla="*/ 50 w 1556"/>
                <a:gd name="T11" fmla="*/ 2599 h 2831"/>
                <a:gd name="T12" fmla="*/ 0 w 1556"/>
                <a:gd name="T13" fmla="*/ 2732 h 2831"/>
                <a:gd name="T14" fmla="*/ 141 w 1556"/>
                <a:gd name="T15" fmla="*/ 2831 h 2831"/>
                <a:gd name="T16" fmla="*/ 455 w 1556"/>
                <a:gd name="T17" fmla="*/ 2831 h 2831"/>
                <a:gd name="T18" fmla="*/ 703 w 1556"/>
                <a:gd name="T19" fmla="*/ 2707 h 2831"/>
                <a:gd name="T20" fmla="*/ 1440 w 1556"/>
                <a:gd name="T21" fmla="*/ 1713 h 2831"/>
                <a:gd name="T22" fmla="*/ 1556 w 1556"/>
                <a:gd name="T23" fmla="*/ 1424 h 2831"/>
                <a:gd name="T24" fmla="*/ 1440 w 1556"/>
                <a:gd name="T25" fmla="*/ 1109 h 2831"/>
                <a:gd name="T26" fmla="*/ 728 w 1556"/>
                <a:gd name="T27" fmla="*/ 116 h 2831"/>
                <a:gd name="T28" fmla="*/ 480 w 1556"/>
                <a:gd name="T29" fmla="*/ 0 h 2831"/>
                <a:gd name="T30" fmla="*/ 199 w 1556"/>
                <a:gd name="T31" fmla="*/ 0 h 2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56" h="2831">
                  <a:moveTo>
                    <a:pt x="199" y="0"/>
                  </a:moveTo>
                  <a:cubicBezTo>
                    <a:pt x="99" y="0"/>
                    <a:pt x="50" y="33"/>
                    <a:pt x="50" y="108"/>
                  </a:cubicBezTo>
                  <a:cubicBezTo>
                    <a:pt x="50" y="132"/>
                    <a:pt x="74" y="174"/>
                    <a:pt x="116" y="240"/>
                  </a:cubicBezTo>
                  <a:cubicBezTo>
                    <a:pt x="910" y="1366"/>
                    <a:pt x="910" y="1366"/>
                    <a:pt x="910" y="1366"/>
                  </a:cubicBezTo>
                  <a:cubicBezTo>
                    <a:pt x="935" y="1399"/>
                    <a:pt x="927" y="1407"/>
                    <a:pt x="910" y="1432"/>
                  </a:cubicBezTo>
                  <a:cubicBezTo>
                    <a:pt x="50" y="2599"/>
                    <a:pt x="50" y="2599"/>
                    <a:pt x="50" y="2599"/>
                  </a:cubicBezTo>
                  <a:cubicBezTo>
                    <a:pt x="8" y="2649"/>
                    <a:pt x="0" y="2690"/>
                    <a:pt x="0" y="2732"/>
                  </a:cubicBezTo>
                  <a:cubicBezTo>
                    <a:pt x="0" y="2789"/>
                    <a:pt x="41" y="2831"/>
                    <a:pt x="141" y="2831"/>
                  </a:cubicBezTo>
                  <a:cubicBezTo>
                    <a:pt x="455" y="2831"/>
                    <a:pt x="455" y="2831"/>
                    <a:pt x="455" y="2831"/>
                  </a:cubicBezTo>
                  <a:cubicBezTo>
                    <a:pt x="596" y="2831"/>
                    <a:pt x="637" y="2798"/>
                    <a:pt x="703" y="2707"/>
                  </a:cubicBezTo>
                  <a:cubicBezTo>
                    <a:pt x="1440" y="1713"/>
                    <a:pt x="1440" y="1713"/>
                    <a:pt x="1440" y="1713"/>
                  </a:cubicBezTo>
                  <a:cubicBezTo>
                    <a:pt x="1523" y="1606"/>
                    <a:pt x="1556" y="1531"/>
                    <a:pt x="1556" y="1424"/>
                  </a:cubicBezTo>
                  <a:cubicBezTo>
                    <a:pt x="1556" y="1300"/>
                    <a:pt x="1539" y="1250"/>
                    <a:pt x="1440" y="1109"/>
                  </a:cubicBezTo>
                  <a:cubicBezTo>
                    <a:pt x="728" y="116"/>
                    <a:pt x="728" y="116"/>
                    <a:pt x="728" y="116"/>
                  </a:cubicBezTo>
                  <a:cubicBezTo>
                    <a:pt x="654" y="17"/>
                    <a:pt x="596" y="0"/>
                    <a:pt x="480" y="0"/>
                  </a:cubicBezTo>
                  <a:lnTo>
                    <a:pt x="19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804581"/>
              <a:endParaRPr lang="de-DE" sz="1584">
                <a:solidFill>
                  <a:srgbClr val="000000"/>
                </a:solidFill>
              </a:endParaRPr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5EB7FE9D-01D4-43AA-B83B-C75AE7738B4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613650" y="1606550"/>
              <a:ext cx="3313113" cy="6032500"/>
            </a:xfrm>
            <a:custGeom>
              <a:avLst/>
              <a:gdLst>
                <a:gd name="T0" fmla="*/ 198 w 1556"/>
                <a:gd name="T1" fmla="*/ 0 h 2831"/>
                <a:gd name="T2" fmla="*/ 49 w 1556"/>
                <a:gd name="T3" fmla="*/ 108 h 2831"/>
                <a:gd name="T4" fmla="*/ 116 w 1556"/>
                <a:gd name="T5" fmla="*/ 240 h 2831"/>
                <a:gd name="T6" fmla="*/ 910 w 1556"/>
                <a:gd name="T7" fmla="*/ 1366 h 2831"/>
                <a:gd name="T8" fmla="*/ 910 w 1556"/>
                <a:gd name="T9" fmla="*/ 1432 h 2831"/>
                <a:gd name="T10" fmla="*/ 49 w 1556"/>
                <a:gd name="T11" fmla="*/ 2599 h 2831"/>
                <a:gd name="T12" fmla="*/ 0 w 1556"/>
                <a:gd name="T13" fmla="*/ 2732 h 2831"/>
                <a:gd name="T14" fmla="*/ 141 w 1556"/>
                <a:gd name="T15" fmla="*/ 2831 h 2831"/>
                <a:gd name="T16" fmla="*/ 455 w 1556"/>
                <a:gd name="T17" fmla="*/ 2831 h 2831"/>
                <a:gd name="T18" fmla="*/ 703 w 1556"/>
                <a:gd name="T19" fmla="*/ 2707 h 2831"/>
                <a:gd name="T20" fmla="*/ 1440 w 1556"/>
                <a:gd name="T21" fmla="*/ 1713 h 2831"/>
                <a:gd name="T22" fmla="*/ 1556 w 1556"/>
                <a:gd name="T23" fmla="*/ 1424 h 2831"/>
                <a:gd name="T24" fmla="*/ 1440 w 1556"/>
                <a:gd name="T25" fmla="*/ 1109 h 2831"/>
                <a:gd name="T26" fmla="*/ 728 w 1556"/>
                <a:gd name="T27" fmla="*/ 116 h 2831"/>
                <a:gd name="T28" fmla="*/ 480 w 1556"/>
                <a:gd name="T29" fmla="*/ 0 h 2831"/>
                <a:gd name="T30" fmla="*/ 198 w 1556"/>
                <a:gd name="T31" fmla="*/ 0 h 2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56" h="2831">
                  <a:moveTo>
                    <a:pt x="198" y="0"/>
                  </a:moveTo>
                  <a:cubicBezTo>
                    <a:pt x="99" y="0"/>
                    <a:pt x="49" y="33"/>
                    <a:pt x="49" y="108"/>
                  </a:cubicBezTo>
                  <a:cubicBezTo>
                    <a:pt x="49" y="132"/>
                    <a:pt x="74" y="174"/>
                    <a:pt x="116" y="240"/>
                  </a:cubicBezTo>
                  <a:cubicBezTo>
                    <a:pt x="910" y="1366"/>
                    <a:pt x="910" y="1366"/>
                    <a:pt x="910" y="1366"/>
                  </a:cubicBezTo>
                  <a:cubicBezTo>
                    <a:pt x="935" y="1399"/>
                    <a:pt x="927" y="1407"/>
                    <a:pt x="910" y="1432"/>
                  </a:cubicBezTo>
                  <a:cubicBezTo>
                    <a:pt x="49" y="2599"/>
                    <a:pt x="49" y="2599"/>
                    <a:pt x="49" y="2599"/>
                  </a:cubicBezTo>
                  <a:cubicBezTo>
                    <a:pt x="8" y="2649"/>
                    <a:pt x="0" y="2690"/>
                    <a:pt x="0" y="2732"/>
                  </a:cubicBezTo>
                  <a:cubicBezTo>
                    <a:pt x="0" y="2789"/>
                    <a:pt x="41" y="2831"/>
                    <a:pt x="141" y="2831"/>
                  </a:cubicBezTo>
                  <a:cubicBezTo>
                    <a:pt x="455" y="2831"/>
                    <a:pt x="455" y="2831"/>
                    <a:pt x="455" y="2831"/>
                  </a:cubicBezTo>
                  <a:cubicBezTo>
                    <a:pt x="596" y="2831"/>
                    <a:pt x="637" y="2798"/>
                    <a:pt x="703" y="2707"/>
                  </a:cubicBezTo>
                  <a:cubicBezTo>
                    <a:pt x="1440" y="1713"/>
                    <a:pt x="1440" y="1713"/>
                    <a:pt x="1440" y="1713"/>
                  </a:cubicBezTo>
                  <a:cubicBezTo>
                    <a:pt x="1523" y="1606"/>
                    <a:pt x="1556" y="1531"/>
                    <a:pt x="1556" y="1424"/>
                  </a:cubicBezTo>
                  <a:cubicBezTo>
                    <a:pt x="1556" y="1300"/>
                    <a:pt x="1539" y="1250"/>
                    <a:pt x="1440" y="1109"/>
                  </a:cubicBezTo>
                  <a:cubicBezTo>
                    <a:pt x="728" y="116"/>
                    <a:pt x="728" y="116"/>
                    <a:pt x="728" y="116"/>
                  </a:cubicBezTo>
                  <a:cubicBezTo>
                    <a:pt x="654" y="17"/>
                    <a:pt x="596" y="0"/>
                    <a:pt x="480" y="0"/>
                  </a:cubicBezTo>
                  <a:lnTo>
                    <a:pt x="19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804581"/>
              <a:endParaRPr lang="de-DE" sz="1584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58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Hell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: eine Ecke abgerundet 8">
            <a:extLst>
              <a:ext uri="{FF2B5EF4-FFF2-40B4-BE49-F238E27FC236}">
                <a16:creationId xmlns:a16="http://schemas.microsoft.com/office/drawing/2014/main" id="{80FDB814-7EFA-40B8-9B60-E7AC68CE6F5C}"/>
              </a:ext>
            </a:extLst>
          </p:cNvPr>
          <p:cNvSpPr/>
          <p:nvPr userDrawn="1"/>
        </p:nvSpPr>
        <p:spPr bwMode="gray">
          <a:xfrm flipH="1" flipV="1">
            <a:off x="317988" y="-1"/>
            <a:ext cx="8826007" cy="5509885"/>
          </a:xfrm>
          <a:prstGeom prst="round1Rect">
            <a:avLst>
              <a:gd name="adj" fmla="val 4096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581">
              <a:lnSpc>
                <a:spcPct val="120000"/>
              </a:lnSpc>
            </a:pPr>
            <a:endParaRPr lang="de-DE" sz="1400" dirty="0" err="1">
              <a:solidFill>
                <a:srgbClr val="FFFFFF"/>
              </a:solidFill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55DD7D8-B0A2-42DF-B431-52B9A7DD0DD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8BD85F4-1805-41F8-B68B-37FD89E860F9}" type="datetime4">
              <a:rPr lang="de-DE" smtClean="0">
                <a:solidFill>
                  <a:srgbClr val="000000"/>
                </a:solidFill>
              </a:rPr>
              <a:pPr/>
              <a:t>19. Mai 2022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C916C145-259D-44EB-ABD0-143FE8BE2EC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KfW Development Bank / Financial Cooperation with developing countries and emerging economies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1C2EEF40-72BE-44F7-B07A-528795C5987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678FFC5-4430-43BC-9807-D0C6EB405569}" type="slidenum">
              <a:rPr lang="de-DE" smtClean="0">
                <a:solidFill>
                  <a:srgbClr val="000000"/>
                </a:solidFill>
              </a:rPr>
              <a:pPr/>
              <a:t>‹#›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6" name="Textplatzhalter 4">
            <a:extLst>
              <a:ext uri="{FF2B5EF4-FFF2-40B4-BE49-F238E27FC236}">
                <a16:creationId xmlns:a16="http://schemas.microsoft.com/office/drawing/2014/main" id="{ADC41EAD-8DDB-431C-A06C-735E998563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574" y="2660400"/>
            <a:ext cx="7910120" cy="12564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38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/>
              <a:t>Zweite Zeile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A4F7032-AABC-4803-803E-26E912B5BD22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1003569" y="2138400"/>
            <a:ext cx="7910119" cy="522000"/>
          </a:xfrm>
        </p:spPr>
        <p:txBody>
          <a:bodyPr wrap="square" anchor="t" anchorCtr="0"/>
          <a:lstStyle>
            <a:lvl1pPr marL="0" indent="625475" algn="l">
              <a:lnSpc>
                <a:spcPct val="90000"/>
              </a:lnSpc>
              <a:defRPr sz="3800">
                <a:solidFill>
                  <a:schemeClr val="accent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AB0EEDED-F272-46FA-912B-E7BC94BF74D3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824483" y="2156400"/>
            <a:ext cx="624738" cy="422930"/>
            <a:chOff x="1273175" y="1606550"/>
            <a:chExt cx="9653588" cy="6032500"/>
          </a:xfrm>
          <a:solidFill>
            <a:schemeClr val="accent2"/>
          </a:solidFill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C8DF6415-7603-4698-B7CE-825585DEE38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273175" y="1606550"/>
              <a:ext cx="3311525" cy="6032500"/>
            </a:xfrm>
            <a:custGeom>
              <a:avLst/>
              <a:gdLst>
                <a:gd name="T0" fmla="*/ 198 w 1556"/>
                <a:gd name="T1" fmla="*/ 0 h 2831"/>
                <a:gd name="T2" fmla="*/ 49 w 1556"/>
                <a:gd name="T3" fmla="*/ 108 h 2831"/>
                <a:gd name="T4" fmla="*/ 115 w 1556"/>
                <a:gd name="T5" fmla="*/ 240 h 2831"/>
                <a:gd name="T6" fmla="*/ 910 w 1556"/>
                <a:gd name="T7" fmla="*/ 1366 h 2831"/>
                <a:gd name="T8" fmla="*/ 910 w 1556"/>
                <a:gd name="T9" fmla="*/ 1432 h 2831"/>
                <a:gd name="T10" fmla="*/ 49 w 1556"/>
                <a:gd name="T11" fmla="*/ 2599 h 2831"/>
                <a:gd name="T12" fmla="*/ 0 w 1556"/>
                <a:gd name="T13" fmla="*/ 2732 h 2831"/>
                <a:gd name="T14" fmla="*/ 140 w 1556"/>
                <a:gd name="T15" fmla="*/ 2831 h 2831"/>
                <a:gd name="T16" fmla="*/ 455 w 1556"/>
                <a:gd name="T17" fmla="*/ 2831 h 2831"/>
                <a:gd name="T18" fmla="*/ 703 w 1556"/>
                <a:gd name="T19" fmla="*/ 2707 h 2831"/>
                <a:gd name="T20" fmla="*/ 1440 w 1556"/>
                <a:gd name="T21" fmla="*/ 1713 h 2831"/>
                <a:gd name="T22" fmla="*/ 1556 w 1556"/>
                <a:gd name="T23" fmla="*/ 1424 h 2831"/>
                <a:gd name="T24" fmla="*/ 1440 w 1556"/>
                <a:gd name="T25" fmla="*/ 1109 h 2831"/>
                <a:gd name="T26" fmla="*/ 728 w 1556"/>
                <a:gd name="T27" fmla="*/ 116 h 2831"/>
                <a:gd name="T28" fmla="*/ 480 w 1556"/>
                <a:gd name="T29" fmla="*/ 0 h 2831"/>
                <a:gd name="T30" fmla="*/ 198 w 1556"/>
                <a:gd name="T31" fmla="*/ 0 h 2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56" h="2831">
                  <a:moveTo>
                    <a:pt x="198" y="0"/>
                  </a:moveTo>
                  <a:cubicBezTo>
                    <a:pt x="99" y="0"/>
                    <a:pt x="49" y="33"/>
                    <a:pt x="49" y="108"/>
                  </a:cubicBezTo>
                  <a:cubicBezTo>
                    <a:pt x="49" y="132"/>
                    <a:pt x="74" y="174"/>
                    <a:pt x="115" y="240"/>
                  </a:cubicBezTo>
                  <a:cubicBezTo>
                    <a:pt x="910" y="1366"/>
                    <a:pt x="910" y="1366"/>
                    <a:pt x="910" y="1366"/>
                  </a:cubicBezTo>
                  <a:cubicBezTo>
                    <a:pt x="935" y="1399"/>
                    <a:pt x="927" y="1407"/>
                    <a:pt x="910" y="1432"/>
                  </a:cubicBezTo>
                  <a:cubicBezTo>
                    <a:pt x="49" y="2599"/>
                    <a:pt x="49" y="2599"/>
                    <a:pt x="49" y="2599"/>
                  </a:cubicBezTo>
                  <a:cubicBezTo>
                    <a:pt x="8" y="2649"/>
                    <a:pt x="0" y="2690"/>
                    <a:pt x="0" y="2732"/>
                  </a:cubicBezTo>
                  <a:cubicBezTo>
                    <a:pt x="0" y="2789"/>
                    <a:pt x="41" y="2831"/>
                    <a:pt x="140" y="2831"/>
                  </a:cubicBezTo>
                  <a:cubicBezTo>
                    <a:pt x="455" y="2831"/>
                    <a:pt x="455" y="2831"/>
                    <a:pt x="455" y="2831"/>
                  </a:cubicBezTo>
                  <a:cubicBezTo>
                    <a:pt x="595" y="2831"/>
                    <a:pt x="637" y="2798"/>
                    <a:pt x="703" y="2707"/>
                  </a:cubicBezTo>
                  <a:cubicBezTo>
                    <a:pt x="1440" y="1713"/>
                    <a:pt x="1440" y="1713"/>
                    <a:pt x="1440" y="1713"/>
                  </a:cubicBezTo>
                  <a:cubicBezTo>
                    <a:pt x="1523" y="1606"/>
                    <a:pt x="1556" y="1531"/>
                    <a:pt x="1556" y="1424"/>
                  </a:cubicBezTo>
                  <a:cubicBezTo>
                    <a:pt x="1556" y="1300"/>
                    <a:pt x="1539" y="1250"/>
                    <a:pt x="1440" y="1109"/>
                  </a:cubicBezTo>
                  <a:cubicBezTo>
                    <a:pt x="728" y="116"/>
                    <a:pt x="728" y="116"/>
                    <a:pt x="728" y="116"/>
                  </a:cubicBezTo>
                  <a:cubicBezTo>
                    <a:pt x="654" y="17"/>
                    <a:pt x="595" y="0"/>
                    <a:pt x="480" y="0"/>
                  </a:cubicBezTo>
                  <a:lnTo>
                    <a:pt x="19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804581"/>
              <a:endParaRPr lang="de-DE" sz="1584">
                <a:solidFill>
                  <a:srgbClr val="000000"/>
                </a:solidFill>
              </a:endParaRPr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E713B85-5D84-4DA1-9E89-5A18A847AEA5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491038" y="1606550"/>
              <a:ext cx="3313113" cy="6032500"/>
            </a:xfrm>
            <a:custGeom>
              <a:avLst/>
              <a:gdLst>
                <a:gd name="T0" fmla="*/ 199 w 1556"/>
                <a:gd name="T1" fmla="*/ 0 h 2831"/>
                <a:gd name="T2" fmla="*/ 50 w 1556"/>
                <a:gd name="T3" fmla="*/ 108 h 2831"/>
                <a:gd name="T4" fmla="*/ 116 w 1556"/>
                <a:gd name="T5" fmla="*/ 240 h 2831"/>
                <a:gd name="T6" fmla="*/ 910 w 1556"/>
                <a:gd name="T7" fmla="*/ 1366 h 2831"/>
                <a:gd name="T8" fmla="*/ 910 w 1556"/>
                <a:gd name="T9" fmla="*/ 1432 h 2831"/>
                <a:gd name="T10" fmla="*/ 50 w 1556"/>
                <a:gd name="T11" fmla="*/ 2599 h 2831"/>
                <a:gd name="T12" fmla="*/ 0 w 1556"/>
                <a:gd name="T13" fmla="*/ 2732 h 2831"/>
                <a:gd name="T14" fmla="*/ 141 w 1556"/>
                <a:gd name="T15" fmla="*/ 2831 h 2831"/>
                <a:gd name="T16" fmla="*/ 455 w 1556"/>
                <a:gd name="T17" fmla="*/ 2831 h 2831"/>
                <a:gd name="T18" fmla="*/ 703 w 1556"/>
                <a:gd name="T19" fmla="*/ 2707 h 2831"/>
                <a:gd name="T20" fmla="*/ 1440 w 1556"/>
                <a:gd name="T21" fmla="*/ 1713 h 2831"/>
                <a:gd name="T22" fmla="*/ 1556 w 1556"/>
                <a:gd name="T23" fmla="*/ 1424 h 2831"/>
                <a:gd name="T24" fmla="*/ 1440 w 1556"/>
                <a:gd name="T25" fmla="*/ 1109 h 2831"/>
                <a:gd name="T26" fmla="*/ 728 w 1556"/>
                <a:gd name="T27" fmla="*/ 116 h 2831"/>
                <a:gd name="T28" fmla="*/ 480 w 1556"/>
                <a:gd name="T29" fmla="*/ 0 h 2831"/>
                <a:gd name="T30" fmla="*/ 199 w 1556"/>
                <a:gd name="T31" fmla="*/ 0 h 2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56" h="2831">
                  <a:moveTo>
                    <a:pt x="199" y="0"/>
                  </a:moveTo>
                  <a:cubicBezTo>
                    <a:pt x="99" y="0"/>
                    <a:pt x="50" y="33"/>
                    <a:pt x="50" y="108"/>
                  </a:cubicBezTo>
                  <a:cubicBezTo>
                    <a:pt x="50" y="132"/>
                    <a:pt x="74" y="174"/>
                    <a:pt x="116" y="240"/>
                  </a:cubicBezTo>
                  <a:cubicBezTo>
                    <a:pt x="910" y="1366"/>
                    <a:pt x="910" y="1366"/>
                    <a:pt x="910" y="1366"/>
                  </a:cubicBezTo>
                  <a:cubicBezTo>
                    <a:pt x="935" y="1399"/>
                    <a:pt x="927" y="1407"/>
                    <a:pt x="910" y="1432"/>
                  </a:cubicBezTo>
                  <a:cubicBezTo>
                    <a:pt x="50" y="2599"/>
                    <a:pt x="50" y="2599"/>
                    <a:pt x="50" y="2599"/>
                  </a:cubicBezTo>
                  <a:cubicBezTo>
                    <a:pt x="8" y="2649"/>
                    <a:pt x="0" y="2690"/>
                    <a:pt x="0" y="2732"/>
                  </a:cubicBezTo>
                  <a:cubicBezTo>
                    <a:pt x="0" y="2789"/>
                    <a:pt x="41" y="2831"/>
                    <a:pt x="141" y="2831"/>
                  </a:cubicBezTo>
                  <a:cubicBezTo>
                    <a:pt x="455" y="2831"/>
                    <a:pt x="455" y="2831"/>
                    <a:pt x="455" y="2831"/>
                  </a:cubicBezTo>
                  <a:cubicBezTo>
                    <a:pt x="596" y="2831"/>
                    <a:pt x="637" y="2798"/>
                    <a:pt x="703" y="2707"/>
                  </a:cubicBezTo>
                  <a:cubicBezTo>
                    <a:pt x="1440" y="1713"/>
                    <a:pt x="1440" y="1713"/>
                    <a:pt x="1440" y="1713"/>
                  </a:cubicBezTo>
                  <a:cubicBezTo>
                    <a:pt x="1523" y="1606"/>
                    <a:pt x="1556" y="1531"/>
                    <a:pt x="1556" y="1424"/>
                  </a:cubicBezTo>
                  <a:cubicBezTo>
                    <a:pt x="1556" y="1300"/>
                    <a:pt x="1539" y="1250"/>
                    <a:pt x="1440" y="1109"/>
                  </a:cubicBezTo>
                  <a:cubicBezTo>
                    <a:pt x="728" y="116"/>
                    <a:pt x="728" y="116"/>
                    <a:pt x="728" y="116"/>
                  </a:cubicBezTo>
                  <a:cubicBezTo>
                    <a:pt x="654" y="17"/>
                    <a:pt x="596" y="0"/>
                    <a:pt x="480" y="0"/>
                  </a:cubicBezTo>
                  <a:lnTo>
                    <a:pt x="19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804581"/>
              <a:endParaRPr lang="de-DE" sz="1584">
                <a:solidFill>
                  <a:srgbClr val="000000"/>
                </a:solidFill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E7B4847F-5170-4F69-AD64-24959E1B337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613650" y="1606550"/>
              <a:ext cx="3313113" cy="6032500"/>
            </a:xfrm>
            <a:custGeom>
              <a:avLst/>
              <a:gdLst>
                <a:gd name="T0" fmla="*/ 198 w 1556"/>
                <a:gd name="T1" fmla="*/ 0 h 2831"/>
                <a:gd name="T2" fmla="*/ 49 w 1556"/>
                <a:gd name="T3" fmla="*/ 108 h 2831"/>
                <a:gd name="T4" fmla="*/ 116 w 1556"/>
                <a:gd name="T5" fmla="*/ 240 h 2831"/>
                <a:gd name="T6" fmla="*/ 910 w 1556"/>
                <a:gd name="T7" fmla="*/ 1366 h 2831"/>
                <a:gd name="T8" fmla="*/ 910 w 1556"/>
                <a:gd name="T9" fmla="*/ 1432 h 2831"/>
                <a:gd name="T10" fmla="*/ 49 w 1556"/>
                <a:gd name="T11" fmla="*/ 2599 h 2831"/>
                <a:gd name="T12" fmla="*/ 0 w 1556"/>
                <a:gd name="T13" fmla="*/ 2732 h 2831"/>
                <a:gd name="T14" fmla="*/ 141 w 1556"/>
                <a:gd name="T15" fmla="*/ 2831 h 2831"/>
                <a:gd name="T16" fmla="*/ 455 w 1556"/>
                <a:gd name="T17" fmla="*/ 2831 h 2831"/>
                <a:gd name="T18" fmla="*/ 703 w 1556"/>
                <a:gd name="T19" fmla="*/ 2707 h 2831"/>
                <a:gd name="T20" fmla="*/ 1440 w 1556"/>
                <a:gd name="T21" fmla="*/ 1713 h 2831"/>
                <a:gd name="T22" fmla="*/ 1556 w 1556"/>
                <a:gd name="T23" fmla="*/ 1424 h 2831"/>
                <a:gd name="T24" fmla="*/ 1440 w 1556"/>
                <a:gd name="T25" fmla="*/ 1109 h 2831"/>
                <a:gd name="T26" fmla="*/ 728 w 1556"/>
                <a:gd name="T27" fmla="*/ 116 h 2831"/>
                <a:gd name="T28" fmla="*/ 480 w 1556"/>
                <a:gd name="T29" fmla="*/ 0 h 2831"/>
                <a:gd name="T30" fmla="*/ 198 w 1556"/>
                <a:gd name="T31" fmla="*/ 0 h 2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56" h="2831">
                  <a:moveTo>
                    <a:pt x="198" y="0"/>
                  </a:moveTo>
                  <a:cubicBezTo>
                    <a:pt x="99" y="0"/>
                    <a:pt x="49" y="33"/>
                    <a:pt x="49" y="108"/>
                  </a:cubicBezTo>
                  <a:cubicBezTo>
                    <a:pt x="49" y="132"/>
                    <a:pt x="74" y="174"/>
                    <a:pt x="116" y="240"/>
                  </a:cubicBezTo>
                  <a:cubicBezTo>
                    <a:pt x="910" y="1366"/>
                    <a:pt x="910" y="1366"/>
                    <a:pt x="910" y="1366"/>
                  </a:cubicBezTo>
                  <a:cubicBezTo>
                    <a:pt x="935" y="1399"/>
                    <a:pt x="927" y="1407"/>
                    <a:pt x="910" y="1432"/>
                  </a:cubicBezTo>
                  <a:cubicBezTo>
                    <a:pt x="49" y="2599"/>
                    <a:pt x="49" y="2599"/>
                    <a:pt x="49" y="2599"/>
                  </a:cubicBezTo>
                  <a:cubicBezTo>
                    <a:pt x="8" y="2649"/>
                    <a:pt x="0" y="2690"/>
                    <a:pt x="0" y="2732"/>
                  </a:cubicBezTo>
                  <a:cubicBezTo>
                    <a:pt x="0" y="2789"/>
                    <a:pt x="41" y="2831"/>
                    <a:pt x="141" y="2831"/>
                  </a:cubicBezTo>
                  <a:cubicBezTo>
                    <a:pt x="455" y="2831"/>
                    <a:pt x="455" y="2831"/>
                    <a:pt x="455" y="2831"/>
                  </a:cubicBezTo>
                  <a:cubicBezTo>
                    <a:pt x="596" y="2831"/>
                    <a:pt x="637" y="2798"/>
                    <a:pt x="703" y="2707"/>
                  </a:cubicBezTo>
                  <a:cubicBezTo>
                    <a:pt x="1440" y="1713"/>
                    <a:pt x="1440" y="1713"/>
                    <a:pt x="1440" y="1713"/>
                  </a:cubicBezTo>
                  <a:cubicBezTo>
                    <a:pt x="1523" y="1606"/>
                    <a:pt x="1556" y="1531"/>
                    <a:pt x="1556" y="1424"/>
                  </a:cubicBezTo>
                  <a:cubicBezTo>
                    <a:pt x="1556" y="1300"/>
                    <a:pt x="1539" y="1250"/>
                    <a:pt x="1440" y="1109"/>
                  </a:cubicBezTo>
                  <a:cubicBezTo>
                    <a:pt x="728" y="116"/>
                    <a:pt x="728" y="116"/>
                    <a:pt x="728" y="116"/>
                  </a:cubicBezTo>
                  <a:cubicBezTo>
                    <a:pt x="654" y="17"/>
                    <a:pt x="596" y="0"/>
                    <a:pt x="480" y="0"/>
                  </a:cubicBezTo>
                  <a:lnTo>
                    <a:pt x="19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804581"/>
              <a:endParaRPr lang="de-DE" sz="1584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39822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zit Petr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6DBD3158-38F3-4DA0-AA60-95EDE400F0A2}"/>
              </a:ext>
            </a:extLst>
          </p:cNvPr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581">
              <a:lnSpc>
                <a:spcPct val="120000"/>
              </a:lnSpc>
            </a:pPr>
            <a:endParaRPr lang="de-DE" sz="1400" dirty="0" err="1">
              <a:solidFill>
                <a:srgbClr val="FFFFFF"/>
              </a:solidFill>
            </a:endParaRP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803F9F54-D677-4386-A2BE-50F593FEE6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18059" y="1296000"/>
            <a:ext cx="8508025" cy="3528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8AD22A90-224A-40DE-94F8-BC41FD6766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317989" y="1713600"/>
            <a:ext cx="8508024" cy="463163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3600">
                <a:solidFill>
                  <a:schemeClr val="bg1"/>
                </a:solidFill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A188681-670F-4B51-ABEA-B081D613A543}"/>
              </a:ext>
            </a:extLst>
          </p:cNvPr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2A80F7-30F3-4326-B345-BB5D4F426A59}" type="datetime4">
              <a:rPr lang="de-DE" smtClean="0">
                <a:solidFill>
                  <a:srgbClr val="FFFFFF"/>
                </a:solidFill>
              </a:rPr>
              <a:pPr/>
              <a:t>19. Mai 2022</a:t>
            </a:fld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9B74ECA-4C22-4FE7-8AEF-8DA1E0F3C5F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>
                <a:solidFill>
                  <a:srgbClr val="FFFFFF"/>
                </a:solidFill>
              </a:rPr>
              <a:t>KfW</a:t>
            </a:r>
            <a:r>
              <a:rPr lang="en-US" dirty="0">
                <a:solidFill>
                  <a:srgbClr val="FFFFFF"/>
                </a:solidFill>
              </a:rPr>
              <a:t> Development Bank / Financial Cooperation with developing countries and emerging economies</a:t>
            </a:r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C472523-28AC-4FE4-89F0-ACEBDB97413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78FFC5-4430-43BC-9807-D0C6EB405569}" type="slidenum">
              <a:rPr lang="de-DE" smtClean="0">
                <a:solidFill>
                  <a:srgbClr val="FFFFFF"/>
                </a:solidFill>
              </a:rPr>
              <a:pPr/>
              <a:t>‹#›</a:t>
            </a:fld>
            <a:endParaRPr lang="de-DE" dirty="0">
              <a:solidFill>
                <a:srgbClr val="FFFFFF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8A969427-5EDD-43CC-B1BE-E90F2C5CE9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17991" y="6519101"/>
            <a:ext cx="368862" cy="13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6414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zit Hell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6DBD3158-38F3-4DA0-AA60-95EDE400F0A2}"/>
              </a:ext>
            </a:extLst>
          </p:cNvPr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581">
              <a:lnSpc>
                <a:spcPct val="120000"/>
              </a:lnSpc>
            </a:pPr>
            <a:endParaRPr lang="de-DE" sz="1400" dirty="0" err="1">
              <a:solidFill>
                <a:srgbClr val="FFFFFF"/>
              </a:solidFill>
            </a:endParaRP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803F9F54-D677-4386-A2BE-50F593FEE6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17989" y="1296000"/>
            <a:ext cx="8508026" cy="3528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8AD22A90-224A-40DE-94F8-BC41FD6766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318059" y="1713600"/>
            <a:ext cx="8508025" cy="463163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3600">
                <a:solidFill>
                  <a:schemeClr val="accent1"/>
                </a:solidFill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A188681-670F-4B51-ABEA-B081D613A543}"/>
              </a:ext>
            </a:extLst>
          </p:cNvPr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fld id="{47FD89C5-FCF8-48B5-B625-F7F816BCB650}" type="datetime4">
              <a:rPr lang="de-DE" smtClean="0">
                <a:solidFill>
                  <a:srgbClr val="000000"/>
                </a:solidFill>
              </a:rPr>
              <a:pPr/>
              <a:t>19. Mai 2022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9B74ECA-4C22-4FE7-8AEF-8DA1E0F3C5F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KfW Development Bank / Financial Cooperation with developing countries and emerging economies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C472523-28AC-4FE4-89F0-ACEBDB97413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5678FFC5-4430-43BC-9807-D0C6EB405569}" type="slidenum">
              <a:rPr lang="de-DE" smtClean="0">
                <a:solidFill>
                  <a:srgbClr val="000000"/>
                </a:solidFill>
              </a:rPr>
              <a:pPr/>
              <a:t>‹#›</a:t>
            </a:fld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22D4F82B-D561-4C0D-B5EF-E9B413CD46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17991" y="6519101"/>
            <a:ext cx="368862" cy="13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0792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: eine Ecke abgerundet 11">
            <a:extLst>
              <a:ext uri="{FF2B5EF4-FFF2-40B4-BE49-F238E27FC236}">
                <a16:creationId xmlns:a16="http://schemas.microsoft.com/office/drawing/2014/main" id="{B41910A6-9C48-4978-809F-BB56BF91B131}"/>
              </a:ext>
            </a:extLst>
          </p:cNvPr>
          <p:cNvSpPr/>
          <p:nvPr userDrawn="1"/>
        </p:nvSpPr>
        <p:spPr bwMode="gray">
          <a:xfrm flipH="1" flipV="1">
            <a:off x="307245" y="147"/>
            <a:ext cx="8836853" cy="5509885"/>
          </a:xfrm>
          <a:prstGeom prst="round1Rect">
            <a:avLst>
              <a:gd name="adj" fmla="val 4294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581">
              <a:lnSpc>
                <a:spcPct val="120000"/>
              </a:lnSpc>
            </a:pPr>
            <a:endParaRPr lang="de-DE" sz="1400" dirty="0" err="1">
              <a:solidFill>
                <a:srgbClr val="FFFFFF"/>
              </a:solidFill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400E007-964F-4EE0-9E50-24A2ABA74D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704" y="2322000"/>
            <a:ext cx="7833287" cy="12564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38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/>
              <a:t>Zweite Zeile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A4F7032-AABC-4803-803E-26E912B5BD22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1003569" y="1792800"/>
            <a:ext cx="7833286" cy="601200"/>
          </a:xfrm>
        </p:spPr>
        <p:txBody>
          <a:bodyPr wrap="square" anchor="t" anchorCtr="0"/>
          <a:lstStyle>
            <a:lvl1pPr marL="0" indent="625475" algn="l">
              <a:lnSpc>
                <a:spcPct val="9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972BD15-86F0-4517-B6E2-98A7FB6134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0"/>
          <a:stretch/>
        </p:blipFill>
        <p:spPr bwMode="gray">
          <a:xfrm>
            <a:off x="7350375" y="5953560"/>
            <a:ext cx="1426254" cy="548909"/>
          </a:xfrm>
          <a:prstGeom prst="rect">
            <a:avLst/>
          </a:prstGeom>
        </p:spPr>
      </p:pic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08613922-21EF-4FE1-8D1E-265027042E95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824483" y="1822562"/>
            <a:ext cx="624738" cy="422930"/>
            <a:chOff x="1273175" y="1606550"/>
            <a:chExt cx="9653588" cy="6032500"/>
          </a:xfrm>
          <a:solidFill>
            <a:schemeClr val="accent2"/>
          </a:solidFill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7132CCA6-5D2D-4F34-8FC5-DA8BC6EB3E6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273175" y="1606550"/>
              <a:ext cx="3311525" cy="6032500"/>
            </a:xfrm>
            <a:custGeom>
              <a:avLst/>
              <a:gdLst>
                <a:gd name="T0" fmla="*/ 198 w 1556"/>
                <a:gd name="T1" fmla="*/ 0 h 2831"/>
                <a:gd name="T2" fmla="*/ 49 w 1556"/>
                <a:gd name="T3" fmla="*/ 108 h 2831"/>
                <a:gd name="T4" fmla="*/ 115 w 1556"/>
                <a:gd name="T5" fmla="*/ 240 h 2831"/>
                <a:gd name="T6" fmla="*/ 910 w 1556"/>
                <a:gd name="T7" fmla="*/ 1366 h 2831"/>
                <a:gd name="T8" fmla="*/ 910 w 1556"/>
                <a:gd name="T9" fmla="*/ 1432 h 2831"/>
                <a:gd name="T10" fmla="*/ 49 w 1556"/>
                <a:gd name="T11" fmla="*/ 2599 h 2831"/>
                <a:gd name="T12" fmla="*/ 0 w 1556"/>
                <a:gd name="T13" fmla="*/ 2732 h 2831"/>
                <a:gd name="T14" fmla="*/ 140 w 1556"/>
                <a:gd name="T15" fmla="*/ 2831 h 2831"/>
                <a:gd name="T16" fmla="*/ 455 w 1556"/>
                <a:gd name="T17" fmla="*/ 2831 h 2831"/>
                <a:gd name="T18" fmla="*/ 703 w 1556"/>
                <a:gd name="T19" fmla="*/ 2707 h 2831"/>
                <a:gd name="T20" fmla="*/ 1440 w 1556"/>
                <a:gd name="T21" fmla="*/ 1713 h 2831"/>
                <a:gd name="T22" fmla="*/ 1556 w 1556"/>
                <a:gd name="T23" fmla="*/ 1424 h 2831"/>
                <a:gd name="T24" fmla="*/ 1440 w 1556"/>
                <a:gd name="T25" fmla="*/ 1109 h 2831"/>
                <a:gd name="T26" fmla="*/ 728 w 1556"/>
                <a:gd name="T27" fmla="*/ 116 h 2831"/>
                <a:gd name="T28" fmla="*/ 480 w 1556"/>
                <a:gd name="T29" fmla="*/ 0 h 2831"/>
                <a:gd name="T30" fmla="*/ 198 w 1556"/>
                <a:gd name="T31" fmla="*/ 0 h 2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56" h="2831">
                  <a:moveTo>
                    <a:pt x="198" y="0"/>
                  </a:moveTo>
                  <a:cubicBezTo>
                    <a:pt x="99" y="0"/>
                    <a:pt x="49" y="33"/>
                    <a:pt x="49" y="108"/>
                  </a:cubicBezTo>
                  <a:cubicBezTo>
                    <a:pt x="49" y="132"/>
                    <a:pt x="74" y="174"/>
                    <a:pt x="115" y="240"/>
                  </a:cubicBezTo>
                  <a:cubicBezTo>
                    <a:pt x="910" y="1366"/>
                    <a:pt x="910" y="1366"/>
                    <a:pt x="910" y="1366"/>
                  </a:cubicBezTo>
                  <a:cubicBezTo>
                    <a:pt x="935" y="1399"/>
                    <a:pt x="927" y="1407"/>
                    <a:pt x="910" y="1432"/>
                  </a:cubicBezTo>
                  <a:cubicBezTo>
                    <a:pt x="49" y="2599"/>
                    <a:pt x="49" y="2599"/>
                    <a:pt x="49" y="2599"/>
                  </a:cubicBezTo>
                  <a:cubicBezTo>
                    <a:pt x="8" y="2649"/>
                    <a:pt x="0" y="2690"/>
                    <a:pt x="0" y="2732"/>
                  </a:cubicBezTo>
                  <a:cubicBezTo>
                    <a:pt x="0" y="2789"/>
                    <a:pt x="41" y="2831"/>
                    <a:pt x="140" y="2831"/>
                  </a:cubicBezTo>
                  <a:cubicBezTo>
                    <a:pt x="455" y="2831"/>
                    <a:pt x="455" y="2831"/>
                    <a:pt x="455" y="2831"/>
                  </a:cubicBezTo>
                  <a:cubicBezTo>
                    <a:pt x="595" y="2831"/>
                    <a:pt x="637" y="2798"/>
                    <a:pt x="703" y="2707"/>
                  </a:cubicBezTo>
                  <a:cubicBezTo>
                    <a:pt x="1440" y="1713"/>
                    <a:pt x="1440" y="1713"/>
                    <a:pt x="1440" y="1713"/>
                  </a:cubicBezTo>
                  <a:cubicBezTo>
                    <a:pt x="1523" y="1606"/>
                    <a:pt x="1556" y="1531"/>
                    <a:pt x="1556" y="1424"/>
                  </a:cubicBezTo>
                  <a:cubicBezTo>
                    <a:pt x="1556" y="1300"/>
                    <a:pt x="1539" y="1250"/>
                    <a:pt x="1440" y="1109"/>
                  </a:cubicBezTo>
                  <a:cubicBezTo>
                    <a:pt x="728" y="116"/>
                    <a:pt x="728" y="116"/>
                    <a:pt x="728" y="116"/>
                  </a:cubicBezTo>
                  <a:cubicBezTo>
                    <a:pt x="654" y="17"/>
                    <a:pt x="595" y="0"/>
                    <a:pt x="480" y="0"/>
                  </a:cubicBezTo>
                  <a:lnTo>
                    <a:pt x="19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804581"/>
              <a:endParaRPr lang="de-DE" sz="1584">
                <a:solidFill>
                  <a:srgbClr val="000000"/>
                </a:solidFill>
              </a:endParaRPr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2C87363E-34D0-4E30-9D6D-A3614608D3DF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491038" y="1606550"/>
              <a:ext cx="3313113" cy="6032500"/>
            </a:xfrm>
            <a:custGeom>
              <a:avLst/>
              <a:gdLst>
                <a:gd name="T0" fmla="*/ 199 w 1556"/>
                <a:gd name="T1" fmla="*/ 0 h 2831"/>
                <a:gd name="T2" fmla="*/ 50 w 1556"/>
                <a:gd name="T3" fmla="*/ 108 h 2831"/>
                <a:gd name="T4" fmla="*/ 116 w 1556"/>
                <a:gd name="T5" fmla="*/ 240 h 2831"/>
                <a:gd name="T6" fmla="*/ 910 w 1556"/>
                <a:gd name="T7" fmla="*/ 1366 h 2831"/>
                <a:gd name="T8" fmla="*/ 910 w 1556"/>
                <a:gd name="T9" fmla="*/ 1432 h 2831"/>
                <a:gd name="T10" fmla="*/ 50 w 1556"/>
                <a:gd name="T11" fmla="*/ 2599 h 2831"/>
                <a:gd name="T12" fmla="*/ 0 w 1556"/>
                <a:gd name="T13" fmla="*/ 2732 h 2831"/>
                <a:gd name="T14" fmla="*/ 141 w 1556"/>
                <a:gd name="T15" fmla="*/ 2831 h 2831"/>
                <a:gd name="T16" fmla="*/ 455 w 1556"/>
                <a:gd name="T17" fmla="*/ 2831 h 2831"/>
                <a:gd name="T18" fmla="*/ 703 w 1556"/>
                <a:gd name="T19" fmla="*/ 2707 h 2831"/>
                <a:gd name="T20" fmla="*/ 1440 w 1556"/>
                <a:gd name="T21" fmla="*/ 1713 h 2831"/>
                <a:gd name="T22" fmla="*/ 1556 w 1556"/>
                <a:gd name="T23" fmla="*/ 1424 h 2831"/>
                <a:gd name="T24" fmla="*/ 1440 w 1556"/>
                <a:gd name="T25" fmla="*/ 1109 h 2831"/>
                <a:gd name="T26" fmla="*/ 728 w 1556"/>
                <a:gd name="T27" fmla="*/ 116 h 2831"/>
                <a:gd name="T28" fmla="*/ 480 w 1556"/>
                <a:gd name="T29" fmla="*/ 0 h 2831"/>
                <a:gd name="T30" fmla="*/ 199 w 1556"/>
                <a:gd name="T31" fmla="*/ 0 h 2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56" h="2831">
                  <a:moveTo>
                    <a:pt x="199" y="0"/>
                  </a:moveTo>
                  <a:cubicBezTo>
                    <a:pt x="99" y="0"/>
                    <a:pt x="50" y="33"/>
                    <a:pt x="50" y="108"/>
                  </a:cubicBezTo>
                  <a:cubicBezTo>
                    <a:pt x="50" y="132"/>
                    <a:pt x="74" y="174"/>
                    <a:pt x="116" y="240"/>
                  </a:cubicBezTo>
                  <a:cubicBezTo>
                    <a:pt x="910" y="1366"/>
                    <a:pt x="910" y="1366"/>
                    <a:pt x="910" y="1366"/>
                  </a:cubicBezTo>
                  <a:cubicBezTo>
                    <a:pt x="935" y="1399"/>
                    <a:pt x="927" y="1407"/>
                    <a:pt x="910" y="1432"/>
                  </a:cubicBezTo>
                  <a:cubicBezTo>
                    <a:pt x="50" y="2599"/>
                    <a:pt x="50" y="2599"/>
                    <a:pt x="50" y="2599"/>
                  </a:cubicBezTo>
                  <a:cubicBezTo>
                    <a:pt x="8" y="2649"/>
                    <a:pt x="0" y="2690"/>
                    <a:pt x="0" y="2732"/>
                  </a:cubicBezTo>
                  <a:cubicBezTo>
                    <a:pt x="0" y="2789"/>
                    <a:pt x="41" y="2831"/>
                    <a:pt x="141" y="2831"/>
                  </a:cubicBezTo>
                  <a:cubicBezTo>
                    <a:pt x="455" y="2831"/>
                    <a:pt x="455" y="2831"/>
                    <a:pt x="455" y="2831"/>
                  </a:cubicBezTo>
                  <a:cubicBezTo>
                    <a:pt x="596" y="2831"/>
                    <a:pt x="637" y="2798"/>
                    <a:pt x="703" y="2707"/>
                  </a:cubicBezTo>
                  <a:cubicBezTo>
                    <a:pt x="1440" y="1713"/>
                    <a:pt x="1440" y="1713"/>
                    <a:pt x="1440" y="1713"/>
                  </a:cubicBezTo>
                  <a:cubicBezTo>
                    <a:pt x="1523" y="1606"/>
                    <a:pt x="1556" y="1531"/>
                    <a:pt x="1556" y="1424"/>
                  </a:cubicBezTo>
                  <a:cubicBezTo>
                    <a:pt x="1556" y="1300"/>
                    <a:pt x="1539" y="1250"/>
                    <a:pt x="1440" y="1109"/>
                  </a:cubicBezTo>
                  <a:cubicBezTo>
                    <a:pt x="728" y="116"/>
                    <a:pt x="728" y="116"/>
                    <a:pt x="728" y="116"/>
                  </a:cubicBezTo>
                  <a:cubicBezTo>
                    <a:pt x="654" y="17"/>
                    <a:pt x="596" y="0"/>
                    <a:pt x="480" y="0"/>
                  </a:cubicBezTo>
                  <a:lnTo>
                    <a:pt x="19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804581"/>
              <a:endParaRPr lang="de-DE" sz="1584">
                <a:solidFill>
                  <a:srgbClr val="000000"/>
                </a:solidFill>
              </a:endParaRPr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D63D12DD-0965-49D4-BA52-CECC18BB4AE5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613650" y="1606550"/>
              <a:ext cx="3313113" cy="6032500"/>
            </a:xfrm>
            <a:custGeom>
              <a:avLst/>
              <a:gdLst>
                <a:gd name="T0" fmla="*/ 198 w 1556"/>
                <a:gd name="T1" fmla="*/ 0 h 2831"/>
                <a:gd name="T2" fmla="*/ 49 w 1556"/>
                <a:gd name="T3" fmla="*/ 108 h 2831"/>
                <a:gd name="T4" fmla="*/ 116 w 1556"/>
                <a:gd name="T5" fmla="*/ 240 h 2831"/>
                <a:gd name="T6" fmla="*/ 910 w 1556"/>
                <a:gd name="T7" fmla="*/ 1366 h 2831"/>
                <a:gd name="T8" fmla="*/ 910 w 1556"/>
                <a:gd name="T9" fmla="*/ 1432 h 2831"/>
                <a:gd name="T10" fmla="*/ 49 w 1556"/>
                <a:gd name="T11" fmla="*/ 2599 h 2831"/>
                <a:gd name="T12" fmla="*/ 0 w 1556"/>
                <a:gd name="T13" fmla="*/ 2732 h 2831"/>
                <a:gd name="T14" fmla="*/ 141 w 1556"/>
                <a:gd name="T15" fmla="*/ 2831 h 2831"/>
                <a:gd name="T16" fmla="*/ 455 w 1556"/>
                <a:gd name="T17" fmla="*/ 2831 h 2831"/>
                <a:gd name="T18" fmla="*/ 703 w 1556"/>
                <a:gd name="T19" fmla="*/ 2707 h 2831"/>
                <a:gd name="T20" fmla="*/ 1440 w 1556"/>
                <a:gd name="T21" fmla="*/ 1713 h 2831"/>
                <a:gd name="T22" fmla="*/ 1556 w 1556"/>
                <a:gd name="T23" fmla="*/ 1424 h 2831"/>
                <a:gd name="T24" fmla="*/ 1440 w 1556"/>
                <a:gd name="T25" fmla="*/ 1109 h 2831"/>
                <a:gd name="T26" fmla="*/ 728 w 1556"/>
                <a:gd name="T27" fmla="*/ 116 h 2831"/>
                <a:gd name="T28" fmla="*/ 480 w 1556"/>
                <a:gd name="T29" fmla="*/ 0 h 2831"/>
                <a:gd name="T30" fmla="*/ 198 w 1556"/>
                <a:gd name="T31" fmla="*/ 0 h 2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56" h="2831">
                  <a:moveTo>
                    <a:pt x="198" y="0"/>
                  </a:moveTo>
                  <a:cubicBezTo>
                    <a:pt x="99" y="0"/>
                    <a:pt x="49" y="33"/>
                    <a:pt x="49" y="108"/>
                  </a:cubicBezTo>
                  <a:cubicBezTo>
                    <a:pt x="49" y="132"/>
                    <a:pt x="74" y="174"/>
                    <a:pt x="116" y="240"/>
                  </a:cubicBezTo>
                  <a:cubicBezTo>
                    <a:pt x="910" y="1366"/>
                    <a:pt x="910" y="1366"/>
                    <a:pt x="910" y="1366"/>
                  </a:cubicBezTo>
                  <a:cubicBezTo>
                    <a:pt x="935" y="1399"/>
                    <a:pt x="927" y="1407"/>
                    <a:pt x="910" y="1432"/>
                  </a:cubicBezTo>
                  <a:cubicBezTo>
                    <a:pt x="49" y="2599"/>
                    <a:pt x="49" y="2599"/>
                    <a:pt x="49" y="2599"/>
                  </a:cubicBezTo>
                  <a:cubicBezTo>
                    <a:pt x="8" y="2649"/>
                    <a:pt x="0" y="2690"/>
                    <a:pt x="0" y="2732"/>
                  </a:cubicBezTo>
                  <a:cubicBezTo>
                    <a:pt x="0" y="2789"/>
                    <a:pt x="41" y="2831"/>
                    <a:pt x="141" y="2831"/>
                  </a:cubicBezTo>
                  <a:cubicBezTo>
                    <a:pt x="455" y="2831"/>
                    <a:pt x="455" y="2831"/>
                    <a:pt x="455" y="2831"/>
                  </a:cubicBezTo>
                  <a:cubicBezTo>
                    <a:pt x="596" y="2831"/>
                    <a:pt x="637" y="2798"/>
                    <a:pt x="703" y="2707"/>
                  </a:cubicBezTo>
                  <a:cubicBezTo>
                    <a:pt x="1440" y="1713"/>
                    <a:pt x="1440" y="1713"/>
                    <a:pt x="1440" y="1713"/>
                  </a:cubicBezTo>
                  <a:cubicBezTo>
                    <a:pt x="1523" y="1606"/>
                    <a:pt x="1556" y="1531"/>
                    <a:pt x="1556" y="1424"/>
                  </a:cubicBezTo>
                  <a:cubicBezTo>
                    <a:pt x="1556" y="1300"/>
                    <a:pt x="1539" y="1250"/>
                    <a:pt x="1440" y="1109"/>
                  </a:cubicBezTo>
                  <a:cubicBezTo>
                    <a:pt x="728" y="116"/>
                    <a:pt x="728" y="116"/>
                    <a:pt x="728" y="116"/>
                  </a:cubicBezTo>
                  <a:cubicBezTo>
                    <a:pt x="654" y="17"/>
                    <a:pt x="596" y="0"/>
                    <a:pt x="480" y="0"/>
                  </a:cubicBezTo>
                  <a:lnTo>
                    <a:pt x="19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804581"/>
              <a:endParaRPr lang="de-DE" sz="1584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3652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631AD-05B7-4EBC-A203-4754AA3347C0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 altLang="de-DE" dirty="0">
              <a:solidFill>
                <a:srgbClr val="000000"/>
              </a:solidFill>
            </a:endParaRPr>
          </a:p>
        </p:txBody>
      </p:sp>
      <p:sp>
        <p:nvSpPr>
          <p:cNvPr id="4" name="Rectangle 6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>
                <a:solidFill>
                  <a:srgbClr val="000000"/>
                </a:solidFill>
              </a:rPr>
              <a:t>KfW Development Bank / Financial Cooperation with developing countries and emerging economies</a:t>
            </a:r>
            <a:endParaRPr lang="de-DE" alt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0871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614C-81B4-45CE-B03B-7FAF22E8EA73}" type="datetime1">
              <a:rPr lang="en-GB" smtClean="0"/>
              <a:t>19/05/2022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2D73F-9D02-462F-B238-80EAF213E25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627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F0603-CA1D-4200-B6C8-613033D80FE2}" type="datetime1">
              <a:rPr lang="de-DE"/>
              <a:pPr>
                <a:defRPr/>
              </a:pPr>
              <a:t>19.05.2022</a:t>
            </a:fld>
            <a:endParaRPr lang="de-D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FD481-4724-43DA-A376-E9476A20EF44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DE00F-AA9D-4A43-B009-99AC40C033F3}" type="datetime1">
              <a:rPr lang="de-DE"/>
              <a:pPr>
                <a:defRPr/>
              </a:pPr>
              <a:t>19.05.2022</a:t>
            </a:fld>
            <a:endParaRPr lang="de-DE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48665-1A31-48B3-B1BE-D79A089F717F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9F081-CA43-4551-B3EF-69074E93159C}" type="datetime1">
              <a:rPr lang="de-DE"/>
              <a:pPr>
                <a:defRPr/>
              </a:pPr>
              <a:t>19.05.2022</a:t>
            </a:fld>
            <a:endParaRPr lang="de-DE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88BCE-983C-478C-AF91-A8FA43581D2C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A13FA-C48A-4426-A84B-7754D410B918}" type="datetime1">
              <a:rPr lang="de-DE"/>
              <a:pPr>
                <a:defRPr/>
              </a:pPr>
              <a:t>19.05.2022</a:t>
            </a:fld>
            <a:endParaRPr lang="de-DE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C8E24-FBEE-449D-A208-1B3BB45CCCC7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16BE8-6BA9-46DD-854A-166417ECA91F}" type="datetime1">
              <a:rPr lang="de-DE"/>
              <a:pPr>
                <a:defRPr/>
              </a:pPr>
              <a:t>19.05.2022</a:t>
            </a:fld>
            <a:endParaRPr lang="de-D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B5BDD-7381-4AD1-9CE3-8AA5EFE2F3F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61867-FD0A-48DA-AB2F-EE9987B9CD04}" type="datetime1">
              <a:rPr lang="de-DE"/>
              <a:pPr>
                <a:defRPr/>
              </a:pPr>
              <a:t>19.05.2022</a:t>
            </a:fld>
            <a:endParaRPr lang="de-D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F2DB9-2A26-45F8-B586-3C5092F035D1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9C2CEF-65D7-4C75-BCF8-570EC52281F9}" type="datetime1">
              <a:rPr lang="de-DE"/>
              <a:pPr>
                <a:defRPr/>
              </a:pPr>
              <a:t>19.05.2022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F6075B-A92D-4A0E-AD6B-16FA813D339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9A95045-32A6-4026-8795-9B9110869B04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318060" y="1368000"/>
            <a:ext cx="8508023" cy="49772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7D0565C-15B7-439D-9819-AA6B975B4033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7297232" y="6430863"/>
            <a:ext cx="1139721" cy="252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lnSpc>
                <a:spcPct val="100000"/>
              </a:lnSpc>
              <a:defRPr sz="900">
                <a:solidFill>
                  <a:schemeClr val="tx1"/>
                </a:solidFill>
              </a:defRPr>
            </a:lvl1pPr>
          </a:lstStyle>
          <a:p>
            <a:pPr defTabSz="804581"/>
            <a:fld id="{879CC109-E4B0-4306-B08B-F804D60F475B}" type="datetime4">
              <a:rPr lang="de-DE" smtClean="0">
                <a:solidFill>
                  <a:srgbClr val="000000"/>
                </a:solidFill>
              </a:rPr>
              <a:pPr defTabSz="804581"/>
              <a:t>19. Mai 2022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FD40614-4F92-4280-8AF1-FC5A089143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824123" y="6430863"/>
            <a:ext cx="7612824" cy="252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lnSpc>
                <a:spcPct val="100000"/>
              </a:lnSpc>
              <a:defRPr sz="900">
                <a:solidFill>
                  <a:schemeClr val="tx1"/>
                </a:solidFill>
              </a:defRPr>
            </a:lvl1pPr>
          </a:lstStyle>
          <a:p>
            <a:pPr defTabSz="804581"/>
            <a:r>
              <a:rPr lang="en-US">
                <a:solidFill>
                  <a:srgbClr val="000000"/>
                </a:solidFill>
              </a:rPr>
              <a:t>KfW Development Bank / Financial Cooperation with developing countries and emerging economies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60930E1-56A8-42B6-A6E6-0A1B3A49B1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8515351" y="6430863"/>
            <a:ext cx="310662" cy="252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lnSpc>
                <a:spcPct val="100000"/>
              </a:lnSpc>
              <a:defRPr sz="900">
                <a:solidFill>
                  <a:schemeClr val="tx1"/>
                </a:solidFill>
              </a:defRPr>
            </a:lvl1pPr>
          </a:lstStyle>
          <a:p>
            <a:pPr defTabSz="804581"/>
            <a:fld id="{5678FFC5-4430-43BC-9807-D0C6EB405569}" type="slidenum">
              <a:rPr lang="de-DE" smtClean="0">
                <a:solidFill>
                  <a:srgbClr val="000000"/>
                </a:solidFill>
              </a:rPr>
              <a:pPr defTabSz="804581"/>
              <a:t>‹#›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1AA927B-F252-4989-9C0C-AFB5E25820A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1763688" y="816137"/>
            <a:ext cx="8364103" cy="37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pic>
        <p:nvPicPr>
          <p:cNvPr id="32" name="Grafik 31">
            <a:extLst>
              <a:ext uri="{FF2B5EF4-FFF2-40B4-BE49-F238E27FC236}">
                <a16:creationId xmlns:a16="http://schemas.microsoft.com/office/drawing/2014/main" id="{8597BA90-C19F-4069-A585-9921D1A1E64A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52788" y="332656"/>
            <a:ext cx="869565" cy="327682"/>
          </a:xfrm>
          <a:prstGeom prst="rect">
            <a:avLst/>
          </a:prstGeom>
        </p:spPr>
      </p:pic>
      <p:pic>
        <p:nvPicPr>
          <p:cNvPr id="12" name="Picture 3" descr="C:\Users\nbjkluve\AppData\Local\Temp\hukombi_ssw_gross.tif">
            <a:extLst>
              <a:ext uri="{FF2B5EF4-FFF2-40B4-BE49-F238E27FC236}">
                <a16:creationId xmlns:a16="http://schemas.microsoft.com/office/drawing/2014/main" id="{C7291FB1-A3CB-4DD1-A9C5-DBA4EFC5F59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5292080" y="115889"/>
            <a:ext cx="3745558" cy="744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09517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  <p:sldLayoutId id="2147483708" r:id="rId24"/>
    <p:sldLayoutId id="2147483709" r:id="rId25"/>
  </p:sldLayoutIdLst>
  <p:hf hdr="0" dt="0"/>
  <p:txStyles>
    <p:titleStyle>
      <a:lvl1pPr marL="0" indent="370800" algn="l" defTabSz="914400" rtl="0" eaLnBrk="1" latinLnBrk="0" hangingPunct="1">
        <a:lnSpc>
          <a:spcPct val="95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500"/>
        </a:spcBef>
        <a:buSzPct val="110000"/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6213" algn="l" defTabSz="914400" rtl="0" eaLnBrk="1" latinLnBrk="0" hangingPunct="1">
        <a:lnSpc>
          <a:spcPct val="100000"/>
        </a:lnSpc>
        <a:spcBef>
          <a:spcPts val="500"/>
        </a:spcBef>
        <a:buSzPct val="110000"/>
        <a:buFont typeface="Symbol" panose="05050102010706020507" pitchFamily="18" charset="2"/>
        <a:buChar char="-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182563" algn="l" defTabSz="914400" rtl="0" eaLnBrk="1" latinLnBrk="0" hangingPunct="1">
        <a:lnSpc>
          <a:spcPct val="100000"/>
        </a:lnSpc>
        <a:spcBef>
          <a:spcPts val="500"/>
        </a:spcBef>
        <a:buSzPct val="110000"/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15963" indent="-174625" algn="l" defTabSz="914400" rtl="0" eaLnBrk="1" latinLnBrk="0" hangingPunct="1">
        <a:lnSpc>
          <a:spcPct val="100000"/>
        </a:lnSpc>
        <a:spcBef>
          <a:spcPts val="500"/>
        </a:spcBef>
        <a:buSzPct val="110000"/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98525" indent="-182563" algn="l" defTabSz="914400" rtl="0" eaLnBrk="1" latinLnBrk="0" hangingPunct="1">
        <a:lnSpc>
          <a:spcPct val="100000"/>
        </a:lnSpc>
        <a:spcBef>
          <a:spcPts val="500"/>
        </a:spcBef>
        <a:buSzPct val="110000"/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052">
          <p15:clr>
            <a:srgbClr val="F26B43"/>
          </p15:clr>
        </p15:guide>
        <p15:guide id="2" pos="3188">
          <p15:clr>
            <a:srgbClr val="F26B43"/>
          </p15:clr>
        </p15:guide>
        <p15:guide id="3" pos="4526">
          <p15:clr>
            <a:srgbClr val="F26B43"/>
          </p15:clr>
        </p15:guide>
        <p15:guide id="4" pos="4662">
          <p15:clr>
            <a:srgbClr val="F26B43"/>
          </p15:clr>
        </p15:guide>
        <p15:guide id="5" pos="1578">
          <p15:clr>
            <a:srgbClr val="F26B43"/>
          </p15:clr>
        </p15:guide>
        <p15:guide id="6" pos="1714">
          <p15:clr>
            <a:srgbClr val="F26B43"/>
          </p15:clr>
        </p15:guide>
        <p15:guide id="7" pos="217">
          <p15:clr>
            <a:srgbClr val="F26B43"/>
          </p15:clr>
        </p15:guide>
        <p15:guide id="8" pos="6023">
          <p15:clr>
            <a:srgbClr val="F26B43"/>
          </p15:clr>
        </p15:guide>
        <p15:guide id="9" orient="horz" pos="890">
          <p15:clr>
            <a:srgbClr val="F26B43"/>
          </p15:clr>
        </p15:guide>
        <p15:guide id="10" orient="horz" pos="222">
          <p15:clr>
            <a:srgbClr val="F26B43"/>
          </p15:clr>
        </p15:guide>
        <p15:guide id="11" orient="horz" pos="399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0A458B-CDC4-FD49-A406-4042DC1DA4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3098" y="3717032"/>
            <a:ext cx="5830671" cy="1447430"/>
          </a:xfrm>
        </p:spPr>
        <p:txBody>
          <a:bodyPr/>
          <a:lstStyle/>
          <a:p>
            <a:r>
              <a:rPr lang="de-DE" dirty="0"/>
              <a:t>Policy design and </a:t>
            </a:r>
            <a:r>
              <a:rPr lang="de-DE" dirty="0" err="1"/>
              <a:t>effects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Active</a:t>
            </a:r>
            <a:r>
              <a:rPr lang="de-DE" dirty="0"/>
              <a:t> Labor Market </a:t>
            </a:r>
            <a:r>
              <a:rPr lang="de-DE" dirty="0" err="1"/>
              <a:t>Programs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youths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E6A17FC-434D-7A45-AEED-CB9F8C221D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53097" y="5301208"/>
            <a:ext cx="5830671" cy="623859"/>
          </a:xfrm>
        </p:spPr>
        <p:txBody>
          <a:bodyPr/>
          <a:lstStyle/>
          <a:p>
            <a:r>
              <a:rPr lang="de-DE" altLang="de-DE" sz="1800" dirty="0">
                <a:latin typeface="Arial" pitchFamily="34" charset="0"/>
              </a:rPr>
              <a:t>J</a:t>
            </a:r>
            <a:r>
              <a:rPr lang="en-US" altLang="de-DE" sz="1800" dirty="0" err="1">
                <a:latin typeface="Arial" pitchFamily="34" charset="0"/>
              </a:rPr>
              <a:t>ochen</a:t>
            </a:r>
            <a:r>
              <a:rPr lang="en-US" altLang="de-DE" sz="1800" dirty="0">
                <a:latin typeface="Arial" pitchFamily="34" charset="0"/>
              </a:rPr>
              <a:t> Kluve</a:t>
            </a:r>
          </a:p>
          <a:p>
            <a:endParaRPr lang="en-US" altLang="de-DE" sz="1800" dirty="0">
              <a:latin typeface="Arial" pitchFamily="34" charset="0"/>
            </a:endParaRPr>
          </a:p>
          <a:p>
            <a:r>
              <a:rPr lang="en-US" altLang="de-DE" sz="1800" dirty="0">
                <a:latin typeface="Arial" pitchFamily="34" charset="0"/>
              </a:rPr>
              <a:t>International Research Seminar, </a:t>
            </a:r>
          </a:p>
          <a:p>
            <a:r>
              <a:rPr lang="en-US" altLang="de-DE" sz="1800" dirty="0">
                <a:latin typeface="Arial" pitchFamily="34" charset="0"/>
              </a:rPr>
              <a:t>Budapest, 12 May 2022</a:t>
            </a:r>
          </a:p>
        </p:txBody>
      </p:sp>
    </p:spTree>
    <p:extLst>
      <p:ext uri="{BB962C8B-B14F-4D97-AF65-F5344CB8AC3E}">
        <p14:creationId xmlns:p14="http://schemas.microsoft.com/office/powerpoint/2010/main" val="2009319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539750" y="908050"/>
            <a:ext cx="78486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>
                <a:latin typeface="+mn-lt"/>
                <a:ea typeface="+mj-ea"/>
                <a:cs typeface="+mj-cs"/>
              </a:rPr>
              <a:t>Alternative programs – summary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5828D9-6987-4429-9EC1-3264ACF54C96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799227"/>
              </p:ext>
            </p:extLst>
          </p:nvPr>
        </p:nvGraphicFramePr>
        <p:xfrm>
          <a:off x="395535" y="1844824"/>
          <a:ext cx="8280920" cy="460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JSA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Training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/>
                        <a:t>Private sector incentives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Public employment</a:t>
                      </a:r>
                      <a:r>
                        <a:rPr lang="en-US" sz="2000" baseline="0" dirty="0"/>
                        <a:t> 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Government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Medium / 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high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Short-run effect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Positive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Negative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Positive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(Positive)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Long-run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dirty="0"/>
                        <a:t> effect</a:t>
                      </a:r>
                    </a:p>
                    <a:p>
                      <a:r>
                        <a:rPr lang="en-US" sz="2000" dirty="0"/>
                        <a:t>(best case)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Small positive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(Large) Positive</a:t>
                      </a:r>
                      <a:r>
                        <a:rPr lang="en-US" sz="2000" baseline="0" dirty="0"/>
                        <a:t>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Small positive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Zero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Long-run effect</a:t>
                      </a:r>
                    </a:p>
                    <a:p>
                      <a:r>
                        <a:rPr lang="en-US" sz="2000" dirty="0"/>
                        <a:t>(worst case)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Small negative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Small negative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Negative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Large negative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Displacement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High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Business cycle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Any time; expand </a:t>
                      </a:r>
                      <a:r>
                        <a:rPr lang="en-US" sz="2000"/>
                        <a:t>in recession?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Any time; expand</a:t>
                      </a:r>
                      <a:r>
                        <a:rPr lang="en-US" sz="2000" baseline="0" dirty="0"/>
                        <a:t> in recession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Any time;</a:t>
                      </a:r>
                    </a:p>
                    <a:p>
                      <a:pPr algn="ctr"/>
                      <a:r>
                        <a:rPr lang="en-US" sz="2000"/>
                        <a:t>As STWA in recession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Recession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539552" y="2708920"/>
            <a:ext cx="78486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>
                <a:latin typeface="+mn-lt"/>
                <a:ea typeface="+mj-ea"/>
                <a:cs typeface="+mj-cs"/>
              </a:rPr>
              <a:t>2) Evidence on ALMP effectiveness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5828D9-6987-4429-9EC1-3264ACF54C96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9166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0" y="986433"/>
            <a:ext cx="9143999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700" b="1">
                <a:latin typeface="+mn-lt"/>
                <a:ea typeface="+mj-ea"/>
                <a:cs typeface="+mj-cs"/>
              </a:rPr>
              <a:t>How do we learn? The evidence base on ALMP effectiveness</a:t>
            </a:r>
            <a:endParaRPr lang="en-US" sz="2700" b="1" dirty="0">
              <a:latin typeface="+mn-lt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5828D9-6987-4429-9EC1-3264ACF54C96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55625" y="1700808"/>
            <a:ext cx="833755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50000"/>
              </a:spcBef>
              <a:buFont typeface="Calibri" panose="020F0502020204030204" pitchFamily="34" charset="0"/>
              <a:buChar char="―"/>
              <a:tabLst>
                <a:tab pos="180975" algn="l"/>
                <a:tab pos="542925" algn="l"/>
              </a:tabLst>
              <a:defRPr/>
            </a:pPr>
            <a:r>
              <a:rPr lang="en-US" sz="2000" dirty="0">
                <a:latin typeface="+mn-lt"/>
              </a:rPr>
              <a:t>Many reviews exist that cover ALMP experiences: Martin and Grubb (2001), Greenberg et al. (2003) OECD Employment Outlook (2015), McKenzie (2017), etc.</a:t>
            </a:r>
          </a:p>
          <a:p>
            <a:pPr marL="342900" indent="-342900">
              <a:lnSpc>
                <a:spcPct val="110000"/>
              </a:lnSpc>
              <a:spcBef>
                <a:spcPct val="50000"/>
              </a:spcBef>
              <a:buFont typeface="Calibri" panose="020F0502020204030204" pitchFamily="34" charset="0"/>
              <a:buChar char="―"/>
              <a:tabLst>
                <a:tab pos="180975" algn="l"/>
                <a:tab pos="542925" algn="l"/>
              </a:tabLst>
              <a:defRPr/>
            </a:pPr>
            <a:r>
              <a:rPr lang="en-US" sz="2000" dirty="0">
                <a:latin typeface="+mn-lt"/>
              </a:rPr>
              <a:t>Focus here: ALMP evaluation database collected in Card Kluve Weber (2010) and Card Kluve Weber (2018), and extensions</a:t>
            </a:r>
          </a:p>
          <a:p>
            <a:pPr marL="342900" indent="-342900">
              <a:lnSpc>
                <a:spcPct val="110000"/>
              </a:lnSpc>
              <a:spcBef>
                <a:spcPct val="50000"/>
              </a:spcBef>
              <a:buFont typeface="Calibri" panose="020F0502020204030204" pitchFamily="34" charset="0"/>
              <a:buChar char="―"/>
              <a:tabLst>
                <a:tab pos="180975" algn="l"/>
                <a:tab pos="542925" algn="l"/>
              </a:tabLst>
              <a:defRPr/>
            </a:pPr>
            <a:r>
              <a:rPr lang="en-US" sz="2000" dirty="0">
                <a:latin typeface="+mn-lt"/>
              </a:rPr>
              <a:t>Plus the systematic review of youth labor market interventions in Kluve, Puerto, </a:t>
            </a:r>
            <a:r>
              <a:rPr lang="en-US" sz="2000" dirty="0" err="1">
                <a:latin typeface="+mn-lt"/>
              </a:rPr>
              <a:t>Robalino</a:t>
            </a:r>
            <a:r>
              <a:rPr lang="en-US" sz="2000" dirty="0">
                <a:latin typeface="+mn-lt"/>
              </a:rPr>
              <a:t> et al. (2017/18)</a:t>
            </a:r>
          </a:p>
          <a:p>
            <a:pPr marL="342900" indent="-342900">
              <a:lnSpc>
                <a:spcPct val="110000"/>
              </a:lnSpc>
              <a:spcBef>
                <a:spcPct val="50000"/>
              </a:spcBef>
              <a:buFont typeface="Calibri" panose="020F0502020204030204" pitchFamily="34" charset="0"/>
              <a:buChar char="―"/>
              <a:tabLst>
                <a:tab pos="180975" algn="l"/>
                <a:tab pos="542925" algn="l"/>
              </a:tabLst>
              <a:defRPr/>
            </a:pPr>
            <a:r>
              <a:rPr lang="en-US" sz="2000" dirty="0">
                <a:latin typeface="+mn-lt"/>
              </a:rPr>
              <a:t>Key ingredients: A few hundred Counterfactual Impact Evaluations (CIE) of ALMP interventions</a:t>
            </a:r>
          </a:p>
          <a:p>
            <a:pPr marL="342900" indent="-342900">
              <a:lnSpc>
                <a:spcPct val="110000"/>
              </a:lnSpc>
              <a:spcBef>
                <a:spcPct val="50000"/>
              </a:spcBef>
              <a:buFont typeface="Calibri" panose="020F0502020204030204" pitchFamily="34" charset="0"/>
              <a:buChar char="―"/>
              <a:tabLst>
                <a:tab pos="180975" algn="l"/>
                <a:tab pos="542925" algn="l"/>
              </a:tabLst>
              <a:defRPr/>
            </a:pPr>
            <a:r>
              <a:rPr lang="en-US" sz="2000" dirty="0">
                <a:latin typeface="+mn-lt"/>
              </a:rPr>
              <a:t>This database is analyzed using meta-analytical methods</a:t>
            </a:r>
          </a:p>
          <a:p>
            <a:pPr marL="342900" indent="-342900">
              <a:lnSpc>
                <a:spcPct val="110000"/>
              </a:lnSpc>
              <a:spcBef>
                <a:spcPct val="50000"/>
              </a:spcBef>
              <a:buFont typeface="Calibri" panose="020F0502020204030204" pitchFamily="34" charset="0"/>
              <a:buChar char="―"/>
              <a:tabLst>
                <a:tab pos="180975" algn="l"/>
                <a:tab pos="542925" algn="l"/>
              </a:tabLst>
              <a:defRPr/>
            </a:pPr>
            <a:r>
              <a:rPr lang="en-US" sz="2000" dirty="0">
                <a:latin typeface="+mn-lt"/>
              </a:rPr>
              <a:t>[Forthcoming: Meta analysis of ESF CIE database]</a:t>
            </a:r>
          </a:p>
        </p:txBody>
      </p:sp>
    </p:spTree>
    <p:extLst>
      <p:ext uri="{BB962C8B-B14F-4D97-AF65-F5344CB8AC3E}">
        <p14:creationId xmlns:p14="http://schemas.microsoft.com/office/powerpoint/2010/main" val="322831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539552" y="2708920"/>
            <a:ext cx="78486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>
                <a:latin typeface="+mn-lt"/>
                <a:ea typeface="+mj-ea"/>
                <a:cs typeface="+mj-cs"/>
              </a:rPr>
              <a:t>2a) Program effects by time horizon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5828D9-6987-4429-9EC1-3264ACF54C96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1097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539750" y="908050"/>
            <a:ext cx="799269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b="1" dirty="0">
                <a:latin typeface="+mn-lt"/>
                <a:ea typeface="+mj-ea"/>
                <a:cs typeface="+mj-cs"/>
              </a:rPr>
              <a:t>Time profile by program type: sign/significance switches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5828D9-6987-4429-9EC1-3264ACF54C96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06956"/>
            <a:ext cx="7090279" cy="4262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16638" y="2079811"/>
            <a:ext cx="4986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average of switches: +1 neg/insign or insign/pos, </a:t>
            </a:r>
          </a:p>
          <a:p>
            <a:r>
              <a:rPr lang="en-US" dirty="0">
                <a:latin typeface="+mn-lt"/>
              </a:rPr>
              <a:t>0 unchanged, -1 reverse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5A2514-3211-46D1-B2F0-4162B6FFF9F6}"/>
              </a:ext>
            </a:extLst>
          </p:cNvPr>
          <p:cNvSpPr txBox="1"/>
          <p:nvPr/>
        </p:nvSpPr>
        <p:spPr>
          <a:xfrm>
            <a:off x="457200" y="6217850"/>
            <a:ext cx="44635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/>
              <a:t>Source: Meta-database compiled in Card, Kluve, Weber (2018)</a:t>
            </a:r>
            <a:endParaRPr lang="en-US" sz="12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5A2514-3211-46D1-B2F0-4162B6FFF9F6}"/>
              </a:ext>
            </a:extLst>
          </p:cNvPr>
          <p:cNvSpPr txBox="1"/>
          <p:nvPr/>
        </p:nvSpPr>
        <p:spPr>
          <a:xfrm>
            <a:off x="899592" y="5904915"/>
            <a:ext cx="34066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ST: </a:t>
            </a:r>
            <a:r>
              <a:rPr lang="de-DE" sz="1200" dirty="0" err="1"/>
              <a:t>short</a:t>
            </a:r>
            <a:r>
              <a:rPr lang="de-DE" sz="1200" dirty="0"/>
              <a:t>-term, MT: medium-term, LT: </a:t>
            </a:r>
            <a:r>
              <a:rPr lang="de-DE" sz="1200" dirty="0" err="1"/>
              <a:t>long</a:t>
            </a:r>
            <a:r>
              <a:rPr lang="de-DE" sz="1200" dirty="0"/>
              <a:t>-term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99537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35496" y="908720"/>
            <a:ext cx="907300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b="1" dirty="0">
                <a:latin typeface="+mn-lt"/>
                <a:ea typeface="+mj-ea"/>
                <a:cs typeface="+mj-cs"/>
              </a:rPr>
              <a:t>Short-term ALMP effects and confidence intervals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5828D9-6987-4429-9EC1-3264ACF54C96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45BA2A-35A8-47B8-807D-A5E2EA9D52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02"/>
          <a:stretch/>
        </p:blipFill>
        <p:spPr>
          <a:xfrm>
            <a:off x="0" y="1450881"/>
            <a:ext cx="9144000" cy="48058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B7D0093-E30B-4E09-9455-3CC211FEB385}"/>
              </a:ext>
            </a:extLst>
          </p:cNvPr>
          <p:cNvSpPr txBox="1"/>
          <p:nvPr/>
        </p:nvSpPr>
        <p:spPr>
          <a:xfrm>
            <a:off x="460298" y="6256731"/>
            <a:ext cx="26697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Source: Card, Kluve, Weber (2018)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25785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35496" y="908720"/>
            <a:ext cx="907300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b="1">
                <a:latin typeface="+mn-lt"/>
                <a:ea typeface="+mj-ea"/>
                <a:cs typeface="+mj-cs"/>
              </a:rPr>
              <a:t>Medium-term ALMP effects and confidence intervals</a:t>
            </a:r>
            <a:endParaRPr lang="en-US" sz="2400" b="1" dirty="0">
              <a:latin typeface="+mn-lt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5828D9-6987-4429-9EC1-3264ACF54C96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A89CE5-1E92-4535-9D58-FC04F28A08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25"/>
          <a:stretch/>
        </p:blipFill>
        <p:spPr>
          <a:xfrm>
            <a:off x="0" y="1509173"/>
            <a:ext cx="9144000" cy="484717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3FA08C-81DB-4310-8B84-2C4D9525E03B}"/>
              </a:ext>
            </a:extLst>
          </p:cNvPr>
          <p:cNvSpPr txBox="1"/>
          <p:nvPr/>
        </p:nvSpPr>
        <p:spPr>
          <a:xfrm>
            <a:off x="460298" y="6256731"/>
            <a:ext cx="26697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/>
              <a:t>Source: Card, Kluve, Weber (2018)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7700739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35496" y="908720"/>
            <a:ext cx="907300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b="1">
                <a:latin typeface="+mn-lt"/>
                <a:ea typeface="+mj-ea"/>
                <a:cs typeface="+mj-cs"/>
              </a:rPr>
              <a:t>Long-term ALMP effects and confidence intervals</a:t>
            </a:r>
            <a:endParaRPr lang="en-US" sz="2400" b="1" dirty="0">
              <a:latin typeface="+mn-lt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5828D9-6987-4429-9EC1-3264ACF54C96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F8789E-5694-4C29-8CC0-7B162410CB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666"/>
          <a:stretch/>
        </p:blipFill>
        <p:spPr>
          <a:xfrm>
            <a:off x="18000" y="1531588"/>
            <a:ext cx="9108000" cy="48247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405721C-BBEE-4B78-8B68-1A96265C58D5}"/>
              </a:ext>
            </a:extLst>
          </p:cNvPr>
          <p:cNvSpPr txBox="1"/>
          <p:nvPr/>
        </p:nvSpPr>
        <p:spPr>
          <a:xfrm>
            <a:off x="460298" y="6256731"/>
            <a:ext cx="26697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/>
              <a:t>Source: Card, Kluve, Weber (2018)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268293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79512" y="908050"/>
            <a:ext cx="8856984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>
                <a:latin typeface="+mn-lt"/>
                <a:ea typeface="+mj-ea"/>
                <a:cs typeface="+mj-cs"/>
              </a:rPr>
              <a:t>2a) Summary of key ALMP patterns: time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5828D9-6987-4429-9EC1-3264ACF54C96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95536" y="1772816"/>
            <a:ext cx="8497639" cy="3994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6700" indent="-266700">
              <a:spcBef>
                <a:spcPts val="900"/>
              </a:spcBef>
              <a:buFont typeface="Verdana" pitchFamily="34" charset="0"/>
              <a:buChar char="—"/>
              <a:tabLst>
                <a:tab pos="180975" algn="l"/>
                <a:tab pos="542925" algn="l"/>
              </a:tabLst>
            </a:pPr>
            <a:r>
              <a:rPr lang="en-US" sz="2000" dirty="0">
                <a:latin typeface="+mn-lt"/>
              </a:rPr>
              <a:t>ALMP effects increase with time after participation: in the longer run (&gt;2 years afterwards) effects are larger in size and more likely to be positive</a:t>
            </a:r>
          </a:p>
          <a:p>
            <a:pPr marL="266700" indent="-266700">
              <a:spcBef>
                <a:spcPts val="900"/>
              </a:spcBef>
              <a:buFont typeface="Verdana" pitchFamily="34" charset="0"/>
              <a:buChar char="—"/>
              <a:tabLst>
                <a:tab pos="180975" algn="l"/>
                <a:tab pos="542925" algn="l"/>
              </a:tabLst>
            </a:pPr>
            <a:r>
              <a:rPr lang="en-US" sz="2000" dirty="0">
                <a:latin typeface="+mn-lt"/>
              </a:rPr>
              <a:t>Time profile of impacts differs by program type:</a:t>
            </a:r>
          </a:p>
          <a:p>
            <a:pPr marL="723900" lvl="1" indent="-266700">
              <a:spcBef>
                <a:spcPts val="900"/>
              </a:spcBef>
              <a:buFont typeface="Verdana" pitchFamily="34" charset="0"/>
              <a:buChar char="—"/>
              <a:tabLst>
                <a:tab pos="180975" algn="l"/>
                <a:tab pos="542925" algn="l"/>
              </a:tabLst>
            </a:pPr>
            <a:r>
              <a:rPr lang="en-US" sz="2000" dirty="0">
                <a:latin typeface="+mn-lt"/>
              </a:rPr>
              <a:t>“work first" programs often have large short-term effects that fade out</a:t>
            </a:r>
          </a:p>
          <a:p>
            <a:pPr marL="723900" lvl="1" indent="-266700">
              <a:spcBef>
                <a:spcPts val="900"/>
              </a:spcBef>
              <a:buFont typeface="Verdana" pitchFamily="34" charset="0"/>
              <a:buChar char="—"/>
              <a:tabLst>
                <a:tab pos="180975" algn="l"/>
                <a:tab pos="542925" algn="l"/>
              </a:tabLst>
            </a:pPr>
            <a:r>
              <a:rPr lang="en-US" sz="2000" dirty="0">
                <a:latin typeface="+mn-lt"/>
              </a:rPr>
              <a:t>“human capital" programs often have small short-term effects with increasingly larger medium-/long-term effects </a:t>
            </a:r>
          </a:p>
          <a:p>
            <a:pPr marL="723900" lvl="1" indent="-266700">
              <a:spcBef>
                <a:spcPts val="900"/>
              </a:spcBef>
              <a:buFont typeface="Verdana" pitchFamily="34" charset="0"/>
              <a:buChar char="—"/>
              <a:tabLst>
                <a:tab pos="180975" algn="l"/>
                <a:tab pos="542925" algn="l"/>
              </a:tabLst>
            </a:pPr>
            <a:r>
              <a:rPr lang="en-US" sz="2000" dirty="0">
                <a:latin typeface="+mn-lt"/>
              </a:rPr>
              <a:t>The latter dynamic is also visible for “wage subsidy” programs, with somewhat smaller effect sizes</a:t>
            </a:r>
          </a:p>
          <a:p>
            <a:pPr marL="723900" lvl="1" indent="-266700">
              <a:spcBef>
                <a:spcPts val="900"/>
              </a:spcBef>
              <a:buFont typeface="Verdana" pitchFamily="34" charset="0"/>
              <a:buChar char="—"/>
              <a:tabLst>
                <a:tab pos="180975" algn="l"/>
                <a:tab pos="542925" algn="l"/>
              </a:tabLst>
            </a:pPr>
            <a:r>
              <a:rPr lang="en-US" sz="2000" dirty="0">
                <a:latin typeface="+mn-lt"/>
              </a:rPr>
              <a:t>“Public works” programs have, at best, small short-term effects that disappear or turn negative in the long run</a:t>
            </a:r>
          </a:p>
        </p:txBody>
      </p:sp>
    </p:spTree>
    <p:extLst>
      <p:ext uri="{BB962C8B-B14F-4D97-AF65-F5344CB8AC3E}">
        <p14:creationId xmlns:p14="http://schemas.microsoft.com/office/powerpoint/2010/main" val="146026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539552" y="2714625"/>
            <a:ext cx="78486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>
                <a:latin typeface="+mn-lt"/>
                <a:ea typeface="+mj-ea"/>
                <a:cs typeface="+mj-cs"/>
              </a:rPr>
              <a:t>2b) Program effects by target group: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3200" b="1" dirty="0">
                <a:latin typeface="+mn-lt"/>
                <a:ea typeface="+mj-ea"/>
                <a:cs typeface="+mj-cs"/>
              </a:rPr>
              <a:t>youths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5828D9-6987-4429-9EC1-3264ACF54C96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926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324528" cy="1124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5828D9-6987-4429-9EC1-3264ACF54C96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-59916"/>
            <a:ext cx="5544000" cy="7533518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CCD9F337-105E-4F6D-AA4B-C4507FF69F18}"/>
              </a:ext>
            </a:extLst>
          </p:cNvPr>
          <p:cNvSpPr/>
          <p:nvPr/>
        </p:nvSpPr>
        <p:spPr>
          <a:xfrm>
            <a:off x="2195736" y="1268760"/>
            <a:ext cx="1152128" cy="1440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4000" tIns="108000" rIns="144000" bIns="108000" rtlCol="0" anchor="ctr"/>
          <a:lstStyle/>
          <a:p>
            <a:pPr algn="l">
              <a:buSzPct val="110000"/>
            </a:pPr>
            <a:endParaRPr lang="de-DE" sz="1400" dirty="0" err="1"/>
          </a:p>
        </p:txBody>
      </p:sp>
    </p:spTree>
    <p:extLst>
      <p:ext uri="{BB962C8B-B14F-4D97-AF65-F5344CB8AC3E}">
        <p14:creationId xmlns:p14="http://schemas.microsoft.com/office/powerpoint/2010/main" val="373571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539552" y="764704"/>
            <a:ext cx="799269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b="1">
                <a:latin typeface="+mn-lt"/>
                <a:ea typeface="+mj-ea"/>
                <a:cs typeface="+mj-cs"/>
              </a:rPr>
              <a:t>Effectiveness of youth interventions: outcomes</a:t>
            </a:r>
            <a:endParaRPr lang="en-US" sz="2400" b="1" dirty="0">
              <a:latin typeface="+mn-lt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12330"/>
            <a:ext cx="2133600" cy="365125"/>
          </a:xfrm>
        </p:spPr>
        <p:txBody>
          <a:bodyPr/>
          <a:lstStyle/>
          <a:p>
            <a:pPr>
              <a:defRPr/>
            </a:pPr>
            <a:fld id="{735828D9-6987-4429-9EC1-3264ACF54C96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D8940E-FBB4-4778-9D25-775E852AC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696" y="1231171"/>
            <a:ext cx="5544616" cy="41161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51DEC1-F2D4-41E3-86AA-537287ED7F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696" y="5375655"/>
            <a:ext cx="5544616" cy="6499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275218C-FF23-44E6-A5C7-717392481DC6}"/>
              </a:ext>
            </a:extLst>
          </p:cNvPr>
          <p:cNvSpPr txBox="1"/>
          <p:nvPr/>
        </p:nvSpPr>
        <p:spPr>
          <a:xfrm>
            <a:off x="457611" y="6300456"/>
            <a:ext cx="47693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/>
              <a:t>Source: Kluve, Puerto, Robalino et al. (2017)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6998756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539552" y="764704"/>
            <a:ext cx="799269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b="1" dirty="0">
                <a:latin typeface="+mn-lt"/>
                <a:ea typeface="+mj-ea"/>
                <a:cs typeface="+mj-cs"/>
              </a:rPr>
              <a:t>Effectiveness of youth interventions: programs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12330"/>
            <a:ext cx="2133600" cy="365125"/>
          </a:xfrm>
        </p:spPr>
        <p:txBody>
          <a:bodyPr/>
          <a:lstStyle/>
          <a:p>
            <a:pPr>
              <a:defRPr/>
            </a:pPr>
            <a:fld id="{735828D9-6987-4429-9EC1-3264ACF54C96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1D0F25-38C1-417A-AB66-35D700A7A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479079"/>
            <a:ext cx="7416824" cy="46905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9772100-C779-4B88-9CDD-886514ADFEC8}"/>
              </a:ext>
            </a:extLst>
          </p:cNvPr>
          <p:cNvSpPr txBox="1"/>
          <p:nvPr/>
        </p:nvSpPr>
        <p:spPr>
          <a:xfrm>
            <a:off x="457611" y="6300456"/>
            <a:ext cx="47693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/>
              <a:t>Source: Kluve, Puerto, Robalino et al. (2017)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1759091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539552" y="1124744"/>
            <a:ext cx="799269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de-DE" sz="2400" b="1">
                <a:latin typeface="+mn-lt"/>
                <a:ea typeface="+mj-ea"/>
                <a:cs typeface="+mj-cs"/>
              </a:rPr>
              <a:t>P</a:t>
            </a:r>
            <a:r>
              <a:rPr lang="en-US" sz="2400" b="1">
                <a:latin typeface="+mn-lt"/>
                <a:ea typeface="+mj-ea"/>
                <a:cs typeface="+mj-cs"/>
              </a:rPr>
              <a:t>robability of positive impact by time horizon and age group</a:t>
            </a:r>
            <a:endParaRPr lang="en-US" sz="2400" b="1" dirty="0">
              <a:latin typeface="+mn-lt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5828D9-6987-4429-9EC1-3264ACF54C96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A79538-3F13-44ED-A4BF-730F315E91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617"/>
          <a:stretch/>
        </p:blipFill>
        <p:spPr>
          <a:xfrm>
            <a:off x="1115616" y="2060848"/>
            <a:ext cx="6670821" cy="35283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FFE261A-934C-4511-B8BE-A01FE90553AB}"/>
              </a:ext>
            </a:extLst>
          </p:cNvPr>
          <p:cNvSpPr txBox="1"/>
          <p:nvPr/>
        </p:nvSpPr>
        <p:spPr>
          <a:xfrm>
            <a:off x="439705" y="6309320"/>
            <a:ext cx="29642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/>
              <a:t>Source: Extended ALMP Meta-database </a:t>
            </a:r>
            <a:endParaRPr lang="en-US" sz="12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6EDD86-156C-4269-9FFE-6153154FE16B}"/>
              </a:ext>
            </a:extLst>
          </p:cNvPr>
          <p:cNvSpPr/>
          <p:nvPr/>
        </p:nvSpPr>
        <p:spPr>
          <a:xfrm>
            <a:off x="2339752" y="3645024"/>
            <a:ext cx="504056" cy="12241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419636-07BD-4D90-929F-E9A2613EE7A5}"/>
              </a:ext>
            </a:extLst>
          </p:cNvPr>
          <p:cNvSpPr/>
          <p:nvPr/>
        </p:nvSpPr>
        <p:spPr>
          <a:xfrm>
            <a:off x="4333301" y="3284984"/>
            <a:ext cx="477398" cy="15921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3C5A82-E48E-4193-80B5-25FCF79449A1}"/>
              </a:ext>
            </a:extLst>
          </p:cNvPr>
          <p:cNvSpPr/>
          <p:nvPr/>
        </p:nvSpPr>
        <p:spPr>
          <a:xfrm>
            <a:off x="6272496" y="2380893"/>
            <a:ext cx="561407" cy="25282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85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539552" y="1124744"/>
            <a:ext cx="799269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de-DE" sz="2400" b="1">
                <a:latin typeface="+mn-lt"/>
                <a:ea typeface="+mj-ea"/>
                <a:cs typeface="+mj-cs"/>
              </a:rPr>
              <a:t>Probability of positive impact</a:t>
            </a:r>
            <a:r>
              <a:rPr lang="en-US" sz="2400" b="1">
                <a:latin typeface="+mn-lt"/>
                <a:ea typeface="+mj-ea"/>
                <a:cs typeface="+mj-cs"/>
              </a:rPr>
              <a:t> by ALMP and age group</a:t>
            </a:r>
            <a:endParaRPr lang="en-US" sz="2400" b="1" dirty="0">
              <a:latin typeface="+mn-lt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5828D9-6987-4429-9EC1-3264ACF54C96}" type="slidenum">
              <a:rPr lang="de-DE" smtClean="0"/>
              <a:pPr>
                <a:defRPr/>
              </a:pPr>
              <a:t>23</a:t>
            </a:fld>
            <a:endParaRPr lang="de-D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E6610C-450D-482F-81BA-8FD1F11F85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811"/>
          <a:stretch/>
        </p:blipFill>
        <p:spPr>
          <a:xfrm>
            <a:off x="1026836" y="2204864"/>
            <a:ext cx="7090328" cy="3600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CA3B85-74E4-4FF8-854F-99B9CF74FE7A}"/>
              </a:ext>
            </a:extLst>
          </p:cNvPr>
          <p:cNvSpPr txBox="1"/>
          <p:nvPr/>
        </p:nvSpPr>
        <p:spPr>
          <a:xfrm>
            <a:off x="439705" y="6309320"/>
            <a:ext cx="29642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/>
              <a:t>Source: Extended ALMP Meta-database 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8831072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539552" y="1124744"/>
            <a:ext cx="799269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de-DE" sz="2400" b="1">
                <a:latin typeface="+mn-lt"/>
                <a:ea typeface="+mj-ea"/>
                <a:cs typeface="+mj-cs"/>
              </a:rPr>
              <a:t>Size of estimated effect</a:t>
            </a:r>
            <a:r>
              <a:rPr lang="en-US" sz="2400" b="1">
                <a:latin typeface="+mn-lt"/>
                <a:ea typeface="+mj-ea"/>
                <a:cs typeface="+mj-cs"/>
              </a:rPr>
              <a:t> by ALMP and age group</a:t>
            </a:r>
            <a:endParaRPr lang="en-US" sz="2400" b="1" dirty="0">
              <a:latin typeface="+mn-lt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5828D9-6987-4429-9EC1-3264ACF54C96}" type="slidenum">
              <a:rPr lang="de-DE" smtClean="0"/>
              <a:pPr>
                <a:defRPr/>
              </a:pPr>
              <a:t>24</a:t>
            </a:fld>
            <a:endParaRPr lang="de-D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259951-7338-44F1-A33D-DAE1E89152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811"/>
          <a:stretch/>
        </p:blipFill>
        <p:spPr>
          <a:xfrm>
            <a:off x="899592" y="1988840"/>
            <a:ext cx="7373941" cy="37444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57CDA2-AF27-4F4C-9C25-34E1AF3E7F5E}"/>
              </a:ext>
            </a:extLst>
          </p:cNvPr>
          <p:cNvSpPr txBox="1"/>
          <p:nvPr/>
        </p:nvSpPr>
        <p:spPr>
          <a:xfrm>
            <a:off x="439705" y="6309320"/>
            <a:ext cx="29642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/>
              <a:t>Source: Extended ALMP Meta-database 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2711658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79512" y="908050"/>
            <a:ext cx="8856984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>
                <a:latin typeface="+mn-lt"/>
                <a:ea typeface="+mj-ea"/>
                <a:cs typeface="+mj-cs"/>
              </a:rPr>
              <a:t>2b) Summary of key ALMP patterns: youths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5828D9-6987-4429-9EC1-3264ACF54C96}" type="slidenum">
              <a:rPr lang="de-DE" smtClean="0"/>
              <a:pPr>
                <a:defRPr/>
              </a:pPr>
              <a:t>25</a:t>
            </a:fld>
            <a:endParaRPr lang="de-DE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95536" y="1772816"/>
            <a:ext cx="8497639" cy="3994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6700" indent="-266700">
              <a:lnSpc>
                <a:spcPct val="110000"/>
              </a:lnSpc>
              <a:spcBef>
                <a:spcPct val="50000"/>
              </a:spcBef>
              <a:buFont typeface="Verdana" pitchFamily="34" charset="0"/>
              <a:buChar char="—"/>
              <a:tabLst>
                <a:tab pos="180975" algn="l"/>
                <a:tab pos="542925" algn="l"/>
              </a:tabLst>
            </a:pPr>
            <a:r>
              <a:rPr lang="en-US" sz="2000" dirty="0">
                <a:latin typeface="+mn-lt"/>
              </a:rPr>
              <a:t>Youth ALMPs have a particularly pronounced time profile with increasing impacts in the longer run =&gt; this makes an ALMP investment towards youths particularly worthwhile, due to the longer payoff period</a:t>
            </a:r>
          </a:p>
          <a:p>
            <a:pPr marL="266700" indent="-266700">
              <a:lnSpc>
                <a:spcPct val="110000"/>
              </a:lnSpc>
              <a:spcBef>
                <a:spcPct val="50000"/>
              </a:spcBef>
              <a:buFont typeface="Verdana" pitchFamily="34" charset="0"/>
              <a:buChar char="—"/>
              <a:tabLst>
                <a:tab pos="180975" algn="l"/>
                <a:tab pos="542925" algn="l"/>
              </a:tabLst>
            </a:pPr>
            <a:r>
              <a:rPr lang="en-US" sz="2000" dirty="0">
                <a:latin typeface="+mn-lt"/>
              </a:rPr>
              <a:t>While effect sizes for youths are often small in size, the evidence shows that skills training, employment subsidies and JSA increase employment and earnings outcomes for youths</a:t>
            </a:r>
          </a:p>
        </p:txBody>
      </p:sp>
    </p:spTree>
    <p:extLst>
      <p:ext uri="{BB962C8B-B14F-4D97-AF65-F5344CB8AC3E}">
        <p14:creationId xmlns:p14="http://schemas.microsoft.com/office/powerpoint/2010/main" val="388390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539552" y="2714625"/>
            <a:ext cx="78486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>
                <a:latin typeface="+mn-lt"/>
                <a:ea typeface="+mj-ea"/>
                <a:cs typeface="+mj-cs"/>
              </a:rPr>
              <a:t>2c) Business cycle effects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5828D9-6987-4429-9EC1-3264ACF54C96}" type="slidenum">
              <a:rPr lang="de-DE" smtClean="0"/>
              <a:pPr>
                <a:defRPr/>
              </a:pPr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48787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C3F35B-EDA1-4C22-8BF5-2B5AF28544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46" r="37493"/>
          <a:stretch/>
        </p:blipFill>
        <p:spPr>
          <a:xfrm>
            <a:off x="827584" y="1772816"/>
            <a:ext cx="7200800" cy="415020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5828D9-6987-4429-9EC1-3264ACF54C96}" type="slidenum">
              <a:rPr lang="de-DE" smtClean="0"/>
              <a:pPr>
                <a:defRPr/>
              </a:pPr>
              <a:t>27</a:t>
            </a:fld>
            <a:endParaRPr lang="de-DE" dirty="0"/>
          </a:p>
        </p:txBody>
      </p:sp>
      <p:sp>
        <p:nvSpPr>
          <p:cNvPr id="7" name="Rectangle 6"/>
          <p:cNvSpPr/>
          <p:nvPr/>
        </p:nvSpPr>
        <p:spPr>
          <a:xfrm>
            <a:off x="4067944" y="3853305"/>
            <a:ext cx="1728192" cy="20988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95907" y="905882"/>
            <a:ext cx="8712968" cy="569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b="1">
                <a:latin typeface="+mn-lt"/>
                <a:ea typeface="+mj-ea"/>
                <a:cs typeface="+mj-cs"/>
              </a:rPr>
              <a:t>Impacts of macro conditions on ALMP effectiveness: full sample</a:t>
            </a:r>
            <a:endParaRPr lang="en-US" sz="2400" b="1" dirty="0">
              <a:latin typeface="+mn-lt"/>
              <a:ea typeface="+mj-ea"/>
              <a:cs typeface="+mj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BBEEE0-CDA9-4756-8467-31452935BB57}"/>
              </a:ext>
            </a:extLst>
          </p:cNvPr>
          <p:cNvSpPr/>
          <p:nvPr/>
        </p:nvSpPr>
        <p:spPr>
          <a:xfrm>
            <a:off x="6156176" y="3850466"/>
            <a:ext cx="1728192" cy="20988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66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061FE90-8065-4D3D-A0FA-380021E684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684" t="3446"/>
          <a:stretch/>
        </p:blipFill>
        <p:spPr>
          <a:xfrm>
            <a:off x="4214247" y="1700808"/>
            <a:ext cx="4183568" cy="415020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5828D9-6987-4429-9EC1-3264ACF54C96}" type="slidenum">
              <a:rPr lang="de-DE" smtClean="0"/>
              <a:pPr>
                <a:defRPr/>
              </a:pPr>
              <a:t>28</a:t>
            </a:fld>
            <a:endParaRPr lang="de-DE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215516" y="1006983"/>
            <a:ext cx="8712968" cy="569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000" b="1">
                <a:latin typeface="+mn-lt"/>
                <a:ea typeface="+mj-ea"/>
                <a:cs typeface="+mj-cs"/>
              </a:rPr>
              <a:t>Impacts of macro conditions on ALMP effectiveness: DK, FR, DE, US sample </a:t>
            </a:r>
            <a:endParaRPr lang="en-US" sz="2000" b="1" dirty="0">
              <a:latin typeface="+mn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C3F35B-EDA1-4C22-8BF5-2B5AF28544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3446" r="71872"/>
          <a:stretch/>
        </p:blipFill>
        <p:spPr>
          <a:xfrm>
            <a:off x="973887" y="1700808"/>
            <a:ext cx="3240360" cy="415020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AACBE87-AF18-4459-8337-5223F7F8C831}"/>
              </a:ext>
            </a:extLst>
          </p:cNvPr>
          <p:cNvSpPr/>
          <p:nvPr/>
        </p:nvSpPr>
        <p:spPr>
          <a:xfrm>
            <a:off x="4321115" y="3850466"/>
            <a:ext cx="1728192" cy="20988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2F1CD1-44A1-4DE1-A320-6081F67AA0BD}"/>
              </a:ext>
            </a:extLst>
          </p:cNvPr>
          <p:cNvSpPr/>
          <p:nvPr/>
        </p:nvSpPr>
        <p:spPr>
          <a:xfrm>
            <a:off x="6441921" y="3850466"/>
            <a:ext cx="1728192" cy="20988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14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79512" y="908050"/>
            <a:ext cx="8856984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>
                <a:latin typeface="+mn-lt"/>
                <a:ea typeface="+mj-ea"/>
                <a:cs typeface="+mj-cs"/>
              </a:rPr>
              <a:t>2c) Summary of key ALMP patterns: cycle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5828D9-6987-4429-9EC1-3264ACF54C96}" type="slidenum">
              <a:rPr lang="de-DE" smtClean="0"/>
              <a:pPr>
                <a:defRPr/>
              </a:pPr>
              <a:t>29</a:t>
            </a:fld>
            <a:endParaRPr lang="de-DE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95536" y="1772816"/>
            <a:ext cx="8497639" cy="3994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6700" indent="-266700">
              <a:lnSpc>
                <a:spcPct val="110000"/>
              </a:lnSpc>
              <a:spcBef>
                <a:spcPct val="50000"/>
              </a:spcBef>
              <a:buFont typeface="Verdana" pitchFamily="34" charset="0"/>
              <a:buChar char="—"/>
              <a:tabLst>
                <a:tab pos="180975" algn="l"/>
                <a:tab pos="542925" algn="l"/>
              </a:tabLst>
            </a:pPr>
            <a:r>
              <a:rPr lang="en-US" sz="2000" dirty="0">
                <a:latin typeface="+mn-lt"/>
              </a:rPr>
              <a:t>ALMPs have larger impacts in periods of slow growth and high unemployment</a:t>
            </a:r>
          </a:p>
          <a:p>
            <a:pPr marL="266700" indent="-266700">
              <a:lnSpc>
                <a:spcPct val="110000"/>
              </a:lnSpc>
              <a:spcBef>
                <a:spcPct val="50000"/>
              </a:spcBef>
              <a:buFont typeface="Verdana" pitchFamily="34" charset="0"/>
              <a:buChar char="—"/>
              <a:tabLst>
                <a:tab pos="180975" algn="l"/>
                <a:tab pos="542925" algn="l"/>
              </a:tabLst>
            </a:pPr>
            <a:r>
              <a:rPr lang="en-US" sz="2000" dirty="0">
                <a:latin typeface="+mn-lt"/>
              </a:rPr>
              <a:t>They seem to be particularly successful if participants are enrolled in a program during a downturn and exit the program during a period of favorable economic conditions</a:t>
            </a:r>
          </a:p>
          <a:p>
            <a:pPr marL="266700" indent="-266700">
              <a:lnSpc>
                <a:spcPct val="110000"/>
              </a:lnSpc>
              <a:spcBef>
                <a:spcPct val="50000"/>
              </a:spcBef>
              <a:buFont typeface="Verdana" pitchFamily="34" charset="0"/>
              <a:buChar char="—"/>
              <a:tabLst>
                <a:tab pos="180975" algn="l"/>
                <a:tab pos="542925" algn="l"/>
              </a:tabLst>
            </a:pPr>
            <a:r>
              <a:rPr lang="en-US" sz="2000" dirty="0">
                <a:latin typeface="+mn-lt"/>
              </a:rPr>
              <a:t>This could potentially match the way out of the Covid-19 crisis</a:t>
            </a:r>
          </a:p>
        </p:txBody>
      </p:sp>
    </p:spTree>
    <p:extLst>
      <p:ext uri="{BB962C8B-B14F-4D97-AF65-F5344CB8AC3E}">
        <p14:creationId xmlns:p14="http://schemas.microsoft.com/office/powerpoint/2010/main" val="238268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324528" cy="1124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5828D9-6987-4429-9EC1-3264ACF54C96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79512" y="82484"/>
            <a:ext cx="8846690" cy="8530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 persistent pattern: youth unemployment twice as high as adult unemployment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5938804"/>
          </a:xfrm>
          <a:prstGeom prst="rect">
            <a:avLst/>
          </a:prstGeom>
        </p:spPr>
      </p:pic>
      <p:sp>
        <p:nvSpPr>
          <p:cNvPr id="9" name="TextBox 1">
            <a:extLst>
              <a:ext uri="{FF2B5EF4-FFF2-40B4-BE49-F238E27FC236}">
                <a16:creationId xmlns:a16="http://schemas.microsoft.com/office/drawing/2014/main" id="{D2E86EFF-C03C-417A-ADCF-FDE0EC826326}"/>
              </a:ext>
            </a:extLst>
          </p:cNvPr>
          <p:cNvSpPr txBox="1"/>
          <p:nvPr/>
        </p:nvSpPr>
        <p:spPr>
          <a:xfrm>
            <a:off x="107504" y="6498517"/>
            <a:ext cx="168668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/>
              <a:t>Source: OECD (2016)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69212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539552" y="3140968"/>
            <a:ext cx="78486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>
                <a:latin typeface="+mn-lt"/>
                <a:ea typeface="+mj-ea"/>
                <a:cs typeface="+mj-cs"/>
              </a:rPr>
              <a:t>3) Some additional stylized results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5828D9-6987-4429-9EC1-3264ACF54C96}" type="slidenum">
              <a:rPr lang="de-DE" smtClean="0"/>
              <a:pPr>
                <a:defRPr/>
              </a:pPr>
              <a:t>30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33265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5828D9-6987-4429-9EC1-3264ACF54C96}" type="slidenum">
              <a:rPr lang="de-DE" smtClean="0"/>
              <a:pPr>
                <a:defRPr/>
              </a:pPr>
              <a:t>31</a:t>
            </a:fld>
            <a:endParaRPr lang="de-D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8BC6568-7161-47F4-9320-D38994B9E009}"/>
              </a:ext>
            </a:extLst>
          </p:cNvPr>
          <p:cNvSpPr txBox="1">
            <a:spLocks/>
          </p:cNvSpPr>
          <p:nvPr/>
        </p:nvSpPr>
        <p:spPr bwMode="auto">
          <a:xfrm>
            <a:off x="107504" y="889817"/>
            <a:ext cx="892899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b="1" dirty="0">
                <a:latin typeface="+mn-lt"/>
                <a:ea typeface="+mj-ea"/>
                <a:cs typeface="+mj-cs"/>
              </a:rPr>
              <a:t>Long-term effect trajectory of a youth training program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67038588-9E12-4D6F-9FB7-0A98678C2EE7}"/>
              </a:ext>
            </a:extLst>
          </p:cNvPr>
          <p:cNvSpPr/>
          <p:nvPr/>
        </p:nvSpPr>
        <p:spPr>
          <a:xfrm>
            <a:off x="7848208" y="6257893"/>
            <a:ext cx="129614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4D627348-7453-4573-A1CB-9E07E33F8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000" y="1562605"/>
            <a:ext cx="6336000" cy="459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4160E8FE-1108-4906-B8CC-5C9F97DF5D9D}"/>
              </a:ext>
            </a:extLst>
          </p:cNvPr>
          <p:cNvSpPr txBox="1">
            <a:spLocks/>
          </p:cNvSpPr>
          <p:nvPr/>
        </p:nvSpPr>
        <p:spPr>
          <a:xfrm>
            <a:off x="6553552" y="6514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731D3D67-A9AC-4272-9432-ED37F08B0D8D}" type="slidenum">
              <a:rPr lang="de-DE" smtClean="0"/>
              <a:pPr>
                <a:defRPr/>
              </a:pPr>
              <a:t>31</a:t>
            </a:fld>
            <a:endParaRPr lang="de-DE" dirty="0"/>
          </a:p>
        </p:txBody>
      </p:sp>
      <p:sp>
        <p:nvSpPr>
          <p:cNvPr id="20" name="TextBox 11">
            <a:extLst>
              <a:ext uri="{FF2B5EF4-FFF2-40B4-BE49-F238E27FC236}">
                <a16:creationId xmlns:a16="http://schemas.microsoft.com/office/drawing/2014/main" id="{39AD7A65-2DE0-4593-B55E-766E6822436C}"/>
              </a:ext>
            </a:extLst>
          </p:cNvPr>
          <p:cNvSpPr txBox="1"/>
          <p:nvPr/>
        </p:nvSpPr>
        <p:spPr>
          <a:xfrm>
            <a:off x="5059800" y="6392371"/>
            <a:ext cx="2360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latin typeface="+mn-lt"/>
              </a:rPr>
              <a:t>Source: </a:t>
            </a:r>
            <a:r>
              <a:rPr lang="de-DE" sz="1400" dirty="0" err="1">
                <a:latin typeface="+mn-lt"/>
              </a:rPr>
              <a:t>Ibarrarán</a:t>
            </a:r>
            <a:r>
              <a:rPr lang="de-DE" sz="1400" dirty="0">
                <a:latin typeface="+mn-lt"/>
              </a:rPr>
              <a:t> et al. (2018)</a:t>
            </a:r>
          </a:p>
        </p:txBody>
      </p:sp>
      <p:sp>
        <p:nvSpPr>
          <p:cNvPr id="21" name="TextBox 12">
            <a:extLst>
              <a:ext uri="{FF2B5EF4-FFF2-40B4-BE49-F238E27FC236}">
                <a16:creationId xmlns:a16="http://schemas.microsoft.com/office/drawing/2014/main" id="{71FEFAB1-98AF-4C34-8FBF-40EBB8E320B1}"/>
              </a:ext>
            </a:extLst>
          </p:cNvPr>
          <p:cNvSpPr txBox="1"/>
          <p:nvPr/>
        </p:nvSpPr>
        <p:spPr>
          <a:xfrm>
            <a:off x="802263" y="1780093"/>
            <a:ext cx="4769771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lnSpc>
                <a:spcPts val="2200"/>
              </a:lnSpc>
              <a:spcBef>
                <a:spcPts val="1800"/>
              </a:spcBef>
              <a:defRPr/>
            </a:pPr>
            <a:r>
              <a:rPr lang="de-DE" sz="2000" dirty="0">
                <a:solidFill>
                  <a:srgbClr val="FF0000"/>
                </a:solidFill>
                <a:latin typeface="+mn-lt"/>
                <a:cs typeface="Arial" pitchFamily="34" charset="0"/>
              </a:rPr>
              <a:t>Point </a:t>
            </a:r>
            <a:r>
              <a:rPr lang="de-DE" sz="2000" dirty="0" err="1">
                <a:solidFill>
                  <a:srgbClr val="FF0000"/>
                </a:solidFill>
                <a:latin typeface="+mn-lt"/>
                <a:cs typeface="Arial" pitchFamily="34" charset="0"/>
              </a:rPr>
              <a:t>estimate</a:t>
            </a:r>
            <a:r>
              <a:rPr lang="de-DE" sz="2000" dirty="0">
                <a:solidFill>
                  <a:srgbClr val="FF0000"/>
                </a:solidFill>
                <a:latin typeface="+mn-lt"/>
                <a:cs typeface="Arial" pitchFamily="34" charset="0"/>
              </a:rPr>
              <a:t> 7 </a:t>
            </a:r>
            <a:r>
              <a:rPr lang="de-DE" sz="2000" dirty="0" err="1">
                <a:solidFill>
                  <a:srgbClr val="FF0000"/>
                </a:solidFill>
                <a:latin typeface="+mn-lt"/>
                <a:cs typeface="Arial" pitchFamily="34" charset="0"/>
              </a:rPr>
              <a:t>years</a:t>
            </a:r>
            <a:r>
              <a:rPr lang="de-DE" sz="2000" dirty="0">
                <a:solidFill>
                  <a:srgbClr val="FF0000"/>
                </a:solidFill>
                <a:latin typeface="+mn-lt"/>
                <a:cs typeface="Arial" pitchFamily="34" charset="0"/>
              </a:rPr>
              <a:t> after </a:t>
            </a:r>
            <a:r>
              <a:rPr lang="de-DE" sz="2000" dirty="0" err="1">
                <a:solidFill>
                  <a:srgbClr val="FF0000"/>
                </a:solidFill>
                <a:latin typeface="+mn-lt"/>
                <a:cs typeface="Arial" pitchFamily="34" charset="0"/>
              </a:rPr>
              <a:t>random</a:t>
            </a:r>
            <a:r>
              <a:rPr lang="de-DE" sz="2000" dirty="0">
                <a:solidFill>
                  <a:srgbClr val="FF0000"/>
                </a:solidFill>
                <a:latin typeface="+mn-lt"/>
                <a:cs typeface="Arial" pitchFamily="34" charset="0"/>
              </a:rPr>
              <a:t> </a:t>
            </a:r>
            <a:r>
              <a:rPr lang="de-DE" sz="2000" dirty="0" err="1">
                <a:solidFill>
                  <a:srgbClr val="FF0000"/>
                </a:solidFill>
                <a:latin typeface="+mn-lt"/>
                <a:cs typeface="Arial" pitchFamily="34" charset="0"/>
              </a:rPr>
              <a:t>assignment</a:t>
            </a:r>
            <a:r>
              <a:rPr lang="de-DE" sz="2000" dirty="0">
                <a:solidFill>
                  <a:srgbClr val="FF0000"/>
                </a:solidFill>
                <a:latin typeface="+mn-lt"/>
                <a:cs typeface="Arial" pitchFamily="34" charset="0"/>
              </a:rPr>
              <a:t>: 7.8 </a:t>
            </a:r>
            <a:r>
              <a:rPr lang="de-DE" sz="2000" dirty="0" err="1">
                <a:solidFill>
                  <a:srgbClr val="FF0000"/>
                </a:solidFill>
                <a:latin typeface="+mn-lt"/>
                <a:cs typeface="Arial" pitchFamily="34" charset="0"/>
              </a:rPr>
              <a:t>percentage</a:t>
            </a:r>
            <a:r>
              <a:rPr lang="de-DE" sz="2000" dirty="0">
                <a:solidFill>
                  <a:srgbClr val="FF0000"/>
                </a:solidFill>
                <a:latin typeface="+mn-lt"/>
                <a:cs typeface="Arial" pitchFamily="34" charset="0"/>
              </a:rPr>
              <a:t> </a:t>
            </a:r>
            <a:r>
              <a:rPr lang="de-DE" sz="2000" dirty="0" err="1">
                <a:solidFill>
                  <a:srgbClr val="FF0000"/>
                </a:solidFill>
                <a:latin typeface="+mn-lt"/>
                <a:cs typeface="Arial" pitchFamily="34" charset="0"/>
              </a:rPr>
              <a:t>points</a:t>
            </a:r>
            <a:r>
              <a:rPr lang="de-DE" sz="2000" dirty="0">
                <a:solidFill>
                  <a:srgbClr val="FF0000"/>
                </a:solidFill>
                <a:latin typeface="+mn-lt"/>
                <a:cs typeface="Arial" pitchFamily="34" charset="0"/>
              </a:rPr>
              <a:t>,</a:t>
            </a:r>
          </a:p>
          <a:p>
            <a:pPr marL="0" lvl="1">
              <a:lnSpc>
                <a:spcPts val="2200"/>
              </a:lnSpc>
              <a:spcBef>
                <a:spcPts val="1800"/>
              </a:spcBef>
              <a:defRPr/>
            </a:pPr>
            <a:r>
              <a:rPr lang="de-DE" sz="2000" dirty="0">
                <a:solidFill>
                  <a:srgbClr val="FF0000"/>
                </a:solidFill>
                <a:latin typeface="+mn-lt"/>
                <a:cs typeface="Arial" pitchFamily="34" charset="0"/>
              </a:rPr>
              <a:t>26 per </a:t>
            </a:r>
            <a:r>
              <a:rPr lang="de-DE" sz="2000" dirty="0" err="1">
                <a:solidFill>
                  <a:srgbClr val="FF0000"/>
                </a:solidFill>
                <a:latin typeface="+mn-lt"/>
                <a:cs typeface="Arial" pitchFamily="34" charset="0"/>
              </a:rPr>
              <a:t>cent</a:t>
            </a:r>
            <a:r>
              <a:rPr lang="de-DE" sz="2000" dirty="0">
                <a:solidFill>
                  <a:srgbClr val="FF0000"/>
                </a:solidFill>
                <a:latin typeface="+mn-lt"/>
                <a:cs typeface="Arial" pitchFamily="34" charset="0"/>
              </a:rPr>
              <a:t> </a:t>
            </a:r>
            <a:r>
              <a:rPr lang="de-DE" sz="2000" dirty="0" err="1">
                <a:solidFill>
                  <a:srgbClr val="FF0000"/>
                </a:solidFill>
                <a:latin typeface="+mn-lt"/>
                <a:cs typeface="Arial" pitchFamily="34" charset="0"/>
              </a:rPr>
              <a:t>increase</a:t>
            </a:r>
            <a:r>
              <a:rPr lang="de-DE" sz="2000" dirty="0">
                <a:solidFill>
                  <a:srgbClr val="FF0000"/>
                </a:solidFill>
                <a:latin typeface="+mn-lt"/>
                <a:cs typeface="Arial" pitchFamily="34" charset="0"/>
              </a:rPr>
              <a:t> </a:t>
            </a:r>
            <a:r>
              <a:rPr lang="de-DE" sz="2000" dirty="0" err="1">
                <a:solidFill>
                  <a:srgbClr val="FF0000"/>
                </a:solidFill>
                <a:latin typeface="+mn-lt"/>
                <a:cs typeface="Arial" pitchFamily="34" charset="0"/>
              </a:rPr>
              <a:t>over</a:t>
            </a:r>
            <a:r>
              <a:rPr lang="de-DE" sz="2000" dirty="0">
                <a:solidFill>
                  <a:srgbClr val="FF0000"/>
                </a:solidFill>
                <a:latin typeface="+mn-lt"/>
                <a:cs typeface="Arial" pitchFamily="34" charset="0"/>
              </a:rPr>
              <a:t> </a:t>
            </a:r>
            <a:r>
              <a:rPr lang="de-DE" sz="2000" dirty="0" err="1">
                <a:solidFill>
                  <a:srgbClr val="FF0000"/>
                </a:solidFill>
                <a:latin typeface="+mn-lt"/>
                <a:cs typeface="Arial" pitchFamily="34" charset="0"/>
              </a:rPr>
              <a:t>the</a:t>
            </a:r>
            <a:r>
              <a:rPr lang="de-DE" sz="2000" dirty="0">
                <a:solidFill>
                  <a:srgbClr val="FF0000"/>
                </a:solidFill>
                <a:latin typeface="+mn-lt"/>
                <a:cs typeface="Arial" pitchFamily="34" charset="0"/>
              </a:rPr>
              <a:t> </a:t>
            </a:r>
            <a:r>
              <a:rPr lang="de-DE" sz="2000" dirty="0" err="1">
                <a:solidFill>
                  <a:srgbClr val="FF0000"/>
                </a:solidFill>
                <a:latin typeface="+mn-lt"/>
                <a:cs typeface="Arial" pitchFamily="34" charset="0"/>
              </a:rPr>
              <a:t>control</a:t>
            </a:r>
            <a:r>
              <a:rPr lang="de-DE" sz="2000" dirty="0">
                <a:solidFill>
                  <a:srgbClr val="FF0000"/>
                </a:solidFill>
                <a:latin typeface="+mn-lt"/>
                <a:cs typeface="Arial" pitchFamily="34" charset="0"/>
              </a:rPr>
              <a:t> </a:t>
            </a:r>
            <a:r>
              <a:rPr lang="de-DE" sz="2000" dirty="0" err="1">
                <a:solidFill>
                  <a:srgbClr val="FF0000"/>
                </a:solidFill>
                <a:latin typeface="+mn-lt"/>
                <a:cs typeface="Arial" pitchFamily="34" charset="0"/>
              </a:rPr>
              <a:t>mean</a:t>
            </a:r>
            <a:endParaRPr lang="de-DE" sz="2000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22" name="Straight Arrow Connector 13">
            <a:extLst>
              <a:ext uri="{FF2B5EF4-FFF2-40B4-BE49-F238E27FC236}">
                <a16:creationId xmlns:a16="http://schemas.microsoft.com/office/drawing/2014/main" id="{F0601B5B-16CA-4AEF-A57E-67EB45BD49F7}"/>
              </a:ext>
            </a:extLst>
          </p:cNvPr>
          <p:cNvCxnSpPr/>
          <p:nvPr/>
        </p:nvCxnSpPr>
        <p:spPr>
          <a:xfrm>
            <a:off x="4546018" y="2152675"/>
            <a:ext cx="2762638" cy="28091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10">
            <a:extLst>
              <a:ext uri="{FF2B5EF4-FFF2-40B4-BE49-F238E27FC236}">
                <a16:creationId xmlns:a16="http://schemas.microsoft.com/office/drawing/2014/main" id="{8851B050-81A8-419F-B0C2-DC5A7B6D281E}"/>
              </a:ext>
            </a:extLst>
          </p:cNvPr>
          <p:cNvSpPr txBox="1"/>
          <p:nvPr/>
        </p:nvSpPr>
        <p:spPr>
          <a:xfrm>
            <a:off x="1433114" y="6036474"/>
            <a:ext cx="6225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Formal employment rate – men, “Juventud y </a:t>
            </a:r>
            <a:r>
              <a:rPr lang="en-US" dirty="0" err="1">
                <a:latin typeface="+mn-lt"/>
              </a:rPr>
              <a:t>Empleo</a:t>
            </a:r>
            <a:r>
              <a:rPr lang="en-US" dirty="0">
                <a:latin typeface="+mn-lt"/>
              </a:rPr>
              <a:t>”, Dom. Rep.</a:t>
            </a:r>
          </a:p>
        </p:txBody>
      </p:sp>
    </p:spTree>
    <p:extLst>
      <p:ext uri="{BB962C8B-B14F-4D97-AF65-F5344CB8AC3E}">
        <p14:creationId xmlns:p14="http://schemas.microsoft.com/office/powerpoint/2010/main" val="4064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8BC6568-7161-47F4-9320-D38994B9E009}"/>
              </a:ext>
            </a:extLst>
          </p:cNvPr>
          <p:cNvSpPr txBox="1">
            <a:spLocks/>
          </p:cNvSpPr>
          <p:nvPr/>
        </p:nvSpPr>
        <p:spPr bwMode="auto">
          <a:xfrm>
            <a:off x="107504" y="889817"/>
            <a:ext cx="892899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b="1" dirty="0">
                <a:latin typeface="+mn-lt"/>
                <a:ea typeface="+mj-ea"/>
                <a:cs typeface="+mj-cs"/>
              </a:rPr>
              <a:t>Training duration: how long to invest for an ALMP training?</a:t>
            </a:r>
          </a:p>
        </p:txBody>
      </p:sp>
      <p:pic>
        <p:nvPicPr>
          <p:cNvPr id="11" name="Picture 1">
            <a:extLst>
              <a:ext uri="{FF2B5EF4-FFF2-40B4-BE49-F238E27FC236}">
                <a16:creationId xmlns:a16="http://schemas.microsoft.com/office/drawing/2014/main" id="{A7479285-AFC3-4BA7-9E40-831B852247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263"/>
          <a:stretch/>
        </p:blipFill>
        <p:spPr>
          <a:xfrm>
            <a:off x="-36512" y="1484784"/>
            <a:ext cx="8223822" cy="4601661"/>
          </a:xfrm>
          <a:prstGeom prst="rect">
            <a:avLst/>
          </a:prstGeom>
        </p:spPr>
      </p:pic>
      <p:sp>
        <p:nvSpPr>
          <p:cNvPr id="12" name="TextBox 7">
            <a:extLst>
              <a:ext uri="{FF2B5EF4-FFF2-40B4-BE49-F238E27FC236}">
                <a16:creationId xmlns:a16="http://schemas.microsoft.com/office/drawing/2014/main" id="{DD1E670B-54E7-4F39-97AD-3BE744CA4E85}"/>
              </a:ext>
            </a:extLst>
          </p:cNvPr>
          <p:cNvSpPr txBox="1"/>
          <p:nvPr/>
        </p:nvSpPr>
        <p:spPr>
          <a:xfrm>
            <a:off x="223681" y="6117070"/>
            <a:ext cx="63177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Source: Kluve, Schneider, </a:t>
            </a:r>
            <a:r>
              <a:rPr lang="de-DE" sz="1200" dirty="0" err="1"/>
              <a:t>Uhlendorff</a:t>
            </a:r>
            <a:r>
              <a:rPr lang="de-DE" sz="1200" dirty="0"/>
              <a:t>, Zhao (2012), Journal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Royal Statistical Society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411129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25412" y="1058441"/>
            <a:ext cx="88931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600" b="1" dirty="0">
                <a:latin typeface="+mn-lt"/>
                <a:ea typeface="+mj-ea"/>
                <a:cs typeface="+mj-cs"/>
              </a:rPr>
              <a:t>What about wage subsidies? The policy case remains strong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5828D9-6987-4429-9EC1-3264ACF54C96}" type="slidenum">
              <a:rPr lang="de-DE" smtClean="0"/>
              <a:pPr>
                <a:defRPr/>
              </a:pPr>
              <a:t>33</a:t>
            </a:fld>
            <a:endParaRPr lang="de-DE" dirty="0"/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18DE377F-5FCC-48CB-9423-AB1126549EA9}"/>
              </a:ext>
            </a:extLst>
          </p:cNvPr>
          <p:cNvSpPr txBox="1"/>
          <p:nvPr/>
        </p:nvSpPr>
        <p:spPr>
          <a:xfrm>
            <a:off x="611560" y="1772816"/>
            <a:ext cx="8280524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189" indent="-457189">
              <a:spcBef>
                <a:spcPts val="1800"/>
              </a:spcBef>
              <a:buFont typeface="Calibri" panose="020F0502020204030204" pitchFamily="34" charset="0"/>
              <a:buChar char="―"/>
              <a:tabLst>
                <a:tab pos="180970" algn="l"/>
                <a:tab pos="542912" algn="l"/>
              </a:tabLst>
              <a:defRPr/>
            </a:pPr>
            <a:r>
              <a:rPr lang="en-US" sz="2000" kern="0" dirty="0">
                <a:latin typeface="+mn-lt"/>
                <a:cs typeface="Arial" pitchFamily="34" charset="0"/>
              </a:rPr>
              <a:t>Rationale: to reduce – temporarily – the costs to employers of employing certain workers, thereby stimulating demand for these workers, raising their employment rates and earnings</a:t>
            </a:r>
          </a:p>
          <a:p>
            <a:pPr marL="457189" indent="-457189">
              <a:spcBef>
                <a:spcPts val="1800"/>
              </a:spcBef>
              <a:buFont typeface="Calibri" panose="020F0502020204030204" pitchFamily="34" charset="0"/>
              <a:buChar char="―"/>
              <a:tabLst>
                <a:tab pos="180970" algn="l"/>
                <a:tab pos="542912" algn="l"/>
              </a:tabLst>
              <a:defRPr/>
            </a:pPr>
            <a:r>
              <a:rPr lang="en-US" sz="2000" kern="0" dirty="0">
                <a:latin typeface="+mn-lt"/>
                <a:cs typeface="Arial" pitchFamily="34" charset="0"/>
              </a:rPr>
              <a:t>Market failures the policy intends to address:</a:t>
            </a:r>
          </a:p>
          <a:p>
            <a:pPr marL="914389" lvl="1" indent="-457189">
              <a:spcBef>
                <a:spcPts val="600"/>
              </a:spcBef>
              <a:buFont typeface="Calibri" panose="020F0502020204030204" pitchFamily="34" charset="0"/>
              <a:buChar char="―"/>
              <a:tabLst>
                <a:tab pos="180970" algn="l"/>
                <a:tab pos="542912" algn="l"/>
              </a:tabLst>
              <a:defRPr/>
            </a:pPr>
            <a:r>
              <a:rPr lang="en-US" sz="2000" kern="0" dirty="0">
                <a:latin typeface="+mn-lt"/>
                <a:cs typeface="Arial" pitchFamily="34" charset="0"/>
              </a:rPr>
              <a:t>skills mismatch</a:t>
            </a:r>
          </a:p>
          <a:p>
            <a:pPr marL="914389" lvl="1" indent="-457189">
              <a:spcBef>
                <a:spcPts val="600"/>
              </a:spcBef>
              <a:buFont typeface="Calibri" panose="020F0502020204030204" pitchFamily="34" charset="0"/>
              <a:buChar char="―"/>
              <a:tabLst>
                <a:tab pos="180970" algn="l"/>
                <a:tab pos="542912" algn="l"/>
              </a:tabLst>
              <a:defRPr/>
            </a:pPr>
            <a:r>
              <a:rPr lang="en-US" sz="2000" kern="0" dirty="0">
                <a:latin typeface="+mn-lt"/>
                <a:cs typeface="Arial" pitchFamily="34" charset="0"/>
              </a:rPr>
              <a:t>information failures regarding vacancies and workers available</a:t>
            </a:r>
          </a:p>
          <a:p>
            <a:pPr marL="914389" lvl="1" indent="-457189">
              <a:spcBef>
                <a:spcPts val="600"/>
              </a:spcBef>
              <a:buFont typeface="Calibri" panose="020F0502020204030204" pitchFamily="34" charset="0"/>
              <a:buChar char="―"/>
              <a:tabLst>
                <a:tab pos="180970" algn="l"/>
                <a:tab pos="542912" algn="l"/>
              </a:tabLst>
              <a:defRPr/>
            </a:pPr>
            <a:r>
              <a:rPr lang="en-US" sz="2000" kern="0" dirty="0">
                <a:latin typeface="+mn-lt"/>
                <a:cs typeface="Arial" pitchFamily="34" charset="0"/>
              </a:rPr>
              <a:t>lack of demand</a:t>
            </a:r>
          </a:p>
          <a:p>
            <a:pPr marL="457189" indent="-457189">
              <a:spcBef>
                <a:spcPts val="600"/>
              </a:spcBef>
              <a:buFont typeface="Calibri" panose="020F0502020204030204" pitchFamily="34" charset="0"/>
              <a:buChar char="―"/>
              <a:tabLst>
                <a:tab pos="180970" algn="l"/>
                <a:tab pos="542912" algn="l"/>
              </a:tabLst>
              <a:defRPr/>
            </a:pPr>
            <a:r>
              <a:rPr lang="en-US" sz="2000" kern="0" dirty="0">
                <a:latin typeface="+mn-lt"/>
                <a:cs typeface="Arial" pitchFamily="34" charset="0"/>
              </a:rPr>
              <a:t>Main mechanism: short-term employment can raise the productivity of the target group through their experience of work</a:t>
            </a:r>
          </a:p>
          <a:p>
            <a:pPr marL="457189" indent="-457189">
              <a:spcBef>
                <a:spcPts val="600"/>
              </a:spcBef>
              <a:buFont typeface="Calibri" panose="020F0502020204030204" pitchFamily="34" charset="0"/>
              <a:buChar char="―"/>
              <a:tabLst>
                <a:tab pos="180970" algn="l"/>
                <a:tab pos="542912" algn="l"/>
              </a:tabLst>
              <a:defRPr/>
            </a:pPr>
            <a:r>
              <a:rPr lang="en-US" sz="2000" kern="0" dirty="0">
                <a:latin typeface="+mn-lt"/>
                <a:cs typeface="Arial" pitchFamily="34" charset="0"/>
              </a:rPr>
              <a:t>Subsidies compensate employers for the risk of taking a chance in hiring such workers</a:t>
            </a:r>
          </a:p>
        </p:txBody>
      </p:sp>
    </p:spTree>
    <p:extLst>
      <p:ext uri="{BB962C8B-B14F-4D97-AF65-F5344CB8AC3E}">
        <p14:creationId xmlns:p14="http://schemas.microsoft.com/office/powerpoint/2010/main" val="71970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25412" y="1058441"/>
            <a:ext cx="88931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>
                <a:latin typeface="+mn-lt"/>
                <a:ea typeface="+mj-ea"/>
                <a:cs typeface="+mj-cs"/>
              </a:rPr>
              <a:t>Key concerns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5828D9-6987-4429-9EC1-3264ACF54C96}" type="slidenum">
              <a:rPr lang="de-DE" smtClean="0"/>
              <a:pPr>
                <a:defRPr/>
              </a:pPr>
              <a:t>34</a:t>
            </a:fld>
            <a:endParaRPr lang="de-D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321D44-0D64-419C-B412-1ADD278603D4}"/>
              </a:ext>
            </a:extLst>
          </p:cNvPr>
          <p:cNvSpPr txBox="1"/>
          <p:nvPr/>
        </p:nvSpPr>
        <p:spPr>
          <a:xfrm>
            <a:off x="611560" y="1916832"/>
            <a:ext cx="8172450" cy="4170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189" indent="-457189">
              <a:spcBef>
                <a:spcPts val="1200"/>
              </a:spcBef>
              <a:buFont typeface="Calibri" panose="020F0502020204030204" pitchFamily="34" charset="0"/>
              <a:buChar char="―"/>
              <a:tabLst>
                <a:tab pos="180970" algn="l"/>
                <a:tab pos="542912" algn="l"/>
              </a:tabLst>
              <a:defRPr/>
            </a:pPr>
            <a:r>
              <a:rPr lang="en-US" sz="2000" kern="0" dirty="0">
                <a:latin typeface="+mn-lt"/>
                <a:cs typeface="Arial" pitchFamily="34" charset="0"/>
              </a:rPr>
              <a:t>In general, only a short-run impact can be expected unless the subsidized employment changes individuals’ preferences for work and/or their productivity and future employability</a:t>
            </a:r>
          </a:p>
          <a:p>
            <a:pPr marL="457189" indent="-457189">
              <a:spcBef>
                <a:spcPts val="1200"/>
              </a:spcBef>
              <a:buFont typeface="Calibri" panose="020F0502020204030204" pitchFamily="34" charset="0"/>
              <a:buChar char="―"/>
              <a:tabLst>
                <a:tab pos="180970" algn="l"/>
                <a:tab pos="542912" algn="l"/>
              </a:tabLst>
              <a:defRPr/>
            </a:pPr>
            <a:r>
              <a:rPr lang="en-US" sz="2000" kern="0" dirty="0">
                <a:latin typeface="+mn-lt"/>
                <a:cs typeface="Arial" pitchFamily="34" charset="0"/>
              </a:rPr>
              <a:t>“General equilibrium effects”: </a:t>
            </a:r>
          </a:p>
          <a:p>
            <a:pPr marL="914389" lvl="1" indent="-457189">
              <a:spcBef>
                <a:spcPts val="600"/>
              </a:spcBef>
              <a:buFont typeface="Calibri" panose="020F0502020204030204" pitchFamily="34" charset="0"/>
              <a:buChar char="―"/>
              <a:tabLst>
                <a:tab pos="180970" algn="l"/>
                <a:tab pos="542912" algn="l"/>
              </a:tabLst>
              <a:defRPr/>
            </a:pPr>
            <a:r>
              <a:rPr lang="en-US" sz="2000" kern="0" dirty="0">
                <a:latin typeface="+mn-lt"/>
                <a:cs typeface="Arial" pitchFamily="34" charset="0"/>
              </a:rPr>
              <a:t>Crowding-out: program creates jobs at expense of jobs in other sectors</a:t>
            </a:r>
          </a:p>
          <a:p>
            <a:pPr marL="914389" lvl="1" indent="-457189">
              <a:spcBef>
                <a:spcPts val="600"/>
              </a:spcBef>
              <a:buFont typeface="Calibri" panose="020F0502020204030204" pitchFamily="34" charset="0"/>
              <a:buChar char="―"/>
              <a:tabLst>
                <a:tab pos="180970" algn="l"/>
                <a:tab pos="542912" algn="l"/>
              </a:tabLst>
              <a:defRPr/>
            </a:pPr>
            <a:r>
              <a:rPr lang="en-US" sz="2000" kern="0" dirty="0">
                <a:latin typeface="+mn-lt"/>
                <a:cs typeface="Arial" pitchFamily="34" charset="0"/>
              </a:rPr>
              <a:t>Substitution: jobs created replace other workers</a:t>
            </a:r>
          </a:p>
          <a:p>
            <a:pPr marL="914389" lvl="1" indent="-457189">
              <a:spcBef>
                <a:spcPts val="600"/>
              </a:spcBef>
              <a:buFont typeface="Calibri" panose="020F0502020204030204" pitchFamily="34" charset="0"/>
              <a:buChar char="―"/>
              <a:tabLst>
                <a:tab pos="180970" algn="l"/>
                <a:tab pos="542912" algn="l"/>
              </a:tabLst>
              <a:defRPr/>
            </a:pPr>
            <a:r>
              <a:rPr lang="en-US" sz="2000" kern="0" dirty="0">
                <a:latin typeface="+mn-lt"/>
                <a:cs typeface="Arial" pitchFamily="34" charset="0"/>
              </a:rPr>
              <a:t>Deadweight: subsidized </a:t>
            </a:r>
            <a:r>
              <a:rPr lang="en-US" sz="2000" kern="0" dirty="0" err="1">
                <a:latin typeface="+mn-lt"/>
                <a:cs typeface="Arial" pitchFamily="34" charset="0"/>
              </a:rPr>
              <a:t>hirings</a:t>
            </a:r>
            <a:r>
              <a:rPr lang="en-US" sz="2000" kern="0" dirty="0">
                <a:latin typeface="+mn-lt"/>
                <a:cs typeface="Arial" pitchFamily="34" charset="0"/>
              </a:rPr>
              <a:t> would have also occurred in absence of program</a:t>
            </a:r>
          </a:p>
          <a:p>
            <a:pPr marL="457189" indent="-457189">
              <a:spcBef>
                <a:spcPts val="1200"/>
              </a:spcBef>
              <a:buFont typeface="Calibri" panose="020F0502020204030204" pitchFamily="34" charset="0"/>
              <a:buChar char="―"/>
              <a:tabLst>
                <a:tab pos="180970" algn="l"/>
                <a:tab pos="542912" algn="l"/>
              </a:tabLst>
              <a:defRPr/>
            </a:pPr>
            <a:endParaRPr lang="en-US" sz="2000" kern="0" dirty="0">
              <a:latin typeface="+mn-lt"/>
              <a:cs typeface="Arial" pitchFamily="34" charset="0"/>
            </a:endParaRPr>
          </a:p>
          <a:p>
            <a:pPr marL="457189" indent="-457189">
              <a:spcBef>
                <a:spcPts val="1200"/>
              </a:spcBef>
              <a:buFont typeface="Calibri" panose="020F0502020204030204" pitchFamily="34" charset="0"/>
              <a:buChar char="―"/>
              <a:tabLst>
                <a:tab pos="180970" algn="l"/>
                <a:tab pos="542912" algn="l"/>
              </a:tabLst>
              <a:defRPr/>
            </a:pPr>
            <a:endParaRPr lang="en-US" sz="2000" kern="0" dirty="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91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5828D9-6987-4429-9EC1-3264ACF54C96}" type="slidenum">
              <a:rPr lang="de-DE" smtClean="0"/>
              <a:pPr>
                <a:defRPr/>
              </a:pPr>
              <a:t>35</a:t>
            </a:fld>
            <a:endParaRPr lang="de-DE" dirty="0"/>
          </a:p>
        </p:txBody>
      </p:sp>
      <p:sp>
        <p:nvSpPr>
          <p:cNvPr id="4" name="TextBox 3"/>
          <p:cNvSpPr txBox="1"/>
          <p:nvPr/>
        </p:nvSpPr>
        <p:spPr>
          <a:xfrm>
            <a:off x="387594" y="5415796"/>
            <a:ext cx="8229600" cy="660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23" dirty="0">
                <a:latin typeface="+mj-lt"/>
              </a:rPr>
              <a:t>Source: </a:t>
            </a:r>
            <a:r>
              <a:rPr lang="de-DE" sz="923" dirty="0" err="1">
                <a:latin typeface="+mj-lt"/>
              </a:rPr>
              <a:t>Authors</a:t>
            </a:r>
            <a:r>
              <a:rPr lang="de-DE" sz="923" dirty="0">
                <a:latin typeface="+mj-lt"/>
              </a:rPr>
              <a:t>‘ </a:t>
            </a:r>
            <a:r>
              <a:rPr lang="de-DE" sz="923" dirty="0" err="1">
                <a:latin typeface="+mj-lt"/>
              </a:rPr>
              <a:t>elaboration</a:t>
            </a:r>
            <a:r>
              <a:rPr lang="de-DE" sz="923" dirty="0">
                <a:latin typeface="+mj-lt"/>
              </a:rPr>
              <a:t> </a:t>
            </a:r>
            <a:r>
              <a:rPr lang="de-DE" sz="923" dirty="0" err="1">
                <a:latin typeface="+mj-lt"/>
              </a:rPr>
              <a:t>using</a:t>
            </a:r>
            <a:r>
              <a:rPr lang="de-DE" sz="923" dirty="0">
                <a:latin typeface="+mj-lt"/>
              </a:rPr>
              <a:t> </a:t>
            </a:r>
            <a:r>
              <a:rPr lang="de-DE" sz="923" dirty="0" err="1">
                <a:latin typeface="+mj-lt"/>
              </a:rPr>
              <a:t>data</a:t>
            </a:r>
            <a:r>
              <a:rPr lang="de-DE" sz="923" dirty="0">
                <a:latin typeface="+mj-lt"/>
              </a:rPr>
              <a:t> </a:t>
            </a:r>
            <a:r>
              <a:rPr lang="de-DE" sz="923" dirty="0" err="1">
                <a:latin typeface="+mj-lt"/>
              </a:rPr>
              <a:t>from</a:t>
            </a:r>
            <a:r>
              <a:rPr lang="de-DE" sz="923" dirty="0">
                <a:latin typeface="+mj-lt"/>
              </a:rPr>
              <a:t> Card, Kluve, Weber (2018). </a:t>
            </a:r>
          </a:p>
          <a:p>
            <a:r>
              <a:rPr lang="de-DE" sz="923" dirty="0">
                <a:latin typeface="+mj-lt"/>
              </a:rPr>
              <a:t>The </a:t>
            </a:r>
            <a:r>
              <a:rPr lang="de-DE" sz="923" dirty="0" err="1">
                <a:latin typeface="+mj-lt"/>
              </a:rPr>
              <a:t>first</a:t>
            </a:r>
            <a:r>
              <a:rPr lang="de-DE" sz="923" dirty="0">
                <a:latin typeface="+mj-lt"/>
              </a:rPr>
              <a:t> </a:t>
            </a:r>
            <a:r>
              <a:rPr lang="de-DE" sz="923" dirty="0" err="1">
                <a:latin typeface="+mj-lt"/>
              </a:rPr>
              <a:t>graph</a:t>
            </a:r>
            <a:r>
              <a:rPr lang="de-DE" sz="923" dirty="0">
                <a:latin typeface="+mj-lt"/>
              </a:rPr>
              <a:t> </a:t>
            </a:r>
            <a:r>
              <a:rPr lang="de-DE" sz="923" dirty="0" err="1">
                <a:latin typeface="+mj-lt"/>
              </a:rPr>
              <a:t>shows</a:t>
            </a:r>
            <a:r>
              <a:rPr lang="de-DE" sz="923" dirty="0">
                <a:latin typeface="+mj-lt"/>
              </a:rPr>
              <a:t> </a:t>
            </a:r>
            <a:r>
              <a:rPr lang="de-DE" sz="923" dirty="0" err="1">
                <a:latin typeface="+mj-lt"/>
              </a:rPr>
              <a:t>the</a:t>
            </a:r>
            <a:r>
              <a:rPr lang="de-DE" sz="923" dirty="0">
                <a:latin typeface="+mj-lt"/>
              </a:rPr>
              <a:t> </a:t>
            </a:r>
            <a:r>
              <a:rPr lang="de-DE" sz="923" dirty="0" err="1">
                <a:latin typeface="+mj-lt"/>
              </a:rPr>
              <a:t>average</a:t>
            </a:r>
            <a:r>
              <a:rPr lang="de-DE" sz="923" dirty="0">
                <a:latin typeface="+mj-lt"/>
              </a:rPr>
              <a:t> </a:t>
            </a:r>
            <a:r>
              <a:rPr lang="de-DE" sz="923" dirty="0" err="1">
                <a:latin typeface="+mj-lt"/>
              </a:rPr>
              <a:t>probability</a:t>
            </a:r>
            <a:r>
              <a:rPr lang="de-DE" sz="923" dirty="0">
                <a:latin typeface="+mj-lt"/>
              </a:rPr>
              <a:t> </a:t>
            </a:r>
            <a:r>
              <a:rPr lang="de-DE" sz="923" dirty="0" err="1">
                <a:latin typeface="+mj-lt"/>
              </a:rPr>
              <a:t>of</a:t>
            </a:r>
            <a:r>
              <a:rPr lang="de-DE" sz="923" dirty="0">
                <a:latin typeface="+mj-lt"/>
              </a:rPr>
              <a:t> a positive </a:t>
            </a:r>
            <a:r>
              <a:rPr lang="de-DE" sz="923" dirty="0" err="1">
                <a:latin typeface="+mj-lt"/>
              </a:rPr>
              <a:t>impact</a:t>
            </a:r>
            <a:r>
              <a:rPr lang="de-DE" sz="923" dirty="0">
                <a:latin typeface="+mj-lt"/>
              </a:rPr>
              <a:t> on </a:t>
            </a:r>
            <a:r>
              <a:rPr lang="de-DE" sz="923" dirty="0" err="1">
                <a:latin typeface="+mj-lt"/>
              </a:rPr>
              <a:t>employment</a:t>
            </a:r>
            <a:r>
              <a:rPr lang="de-DE" sz="923" dirty="0">
                <a:latin typeface="+mj-lt"/>
              </a:rPr>
              <a:t> </a:t>
            </a:r>
            <a:r>
              <a:rPr lang="de-DE" sz="923" dirty="0" err="1">
                <a:latin typeface="+mj-lt"/>
              </a:rPr>
              <a:t>or</a:t>
            </a:r>
            <a:r>
              <a:rPr lang="de-DE" sz="923" dirty="0">
                <a:latin typeface="+mj-lt"/>
              </a:rPr>
              <a:t> </a:t>
            </a:r>
            <a:r>
              <a:rPr lang="de-DE" sz="923" dirty="0" err="1">
                <a:latin typeface="+mj-lt"/>
              </a:rPr>
              <a:t>earnings</a:t>
            </a:r>
            <a:r>
              <a:rPr lang="de-DE" sz="923" dirty="0">
                <a:latin typeface="+mj-lt"/>
              </a:rPr>
              <a:t> </a:t>
            </a:r>
            <a:r>
              <a:rPr lang="de-DE" sz="923" dirty="0" err="1">
                <a:latin typeface="+mj-lt"/>
              </a:rPr>
              <a:t>for</a:t>
            </a:r>
            <a:r>
              <a:rPr lang="de-DE" sz="923" dirty="0">
                <a:latin typeface="+mj-lt"/>
              </a:rPr>
              <a:t> </a:t>
            </a:r>
            <a:r>
              <a:rPr lang="de-DE" sz="923" dirty="0" err="1">
                <a:latin typeface="+mj-lt"/>
              </a:rPr>
              <a:t>programs</a:t>
            </a:r>
            <a:r>
              <a:rPr lang="de-DE" sz="923" dirty="0">
                <a:latin typeface="+mj-lt"/>
              </a:rPr>
              <a:t> </a:t>
            </a:r>
            <a:r>
              <a:rPr lang="de-DE" sz="923" dirty="0" err="1">
                <a:latin typeface="+mj-lt"/>
              </a:rPr>
              <a:t>by</a:t>
            </a:r>
            <a:r>
              <a:rPr lang="de-DE" sz="923" dirty="0">
                <a:latin typeface="+mj-lt"/>
              </a:rPr>
              <a:t> </a:t>
            </a:r>
            <a:r>
              <a:rPr lang="de-DE" sz="923" dirty="0" err="1">
                <a:latin typeface="+mj-lt"/>
              </a:rPr>
              <a:t>participant</a:t>
            </a:r>
            <a:r>
              <a:rPr lang="de-DE" sz="923" dirty="0">
                <a:latin typeface="+mj-lt"/>
              </a:rPr>
              <a:t> </a:t>
            </a:r>
            <a:r>
              <a:rPr lang="de-DE" sz="923" dirty="0" err="1">
                <a:latin typeface="+mj-lt"/>
              </a:rPr>
              <a:t>group</a:t>
            </a:r>
            <a:r>
              <a:rPr lang="de-DE" sz="923" dirty="0">
                <a:latin typeface="+mj-lt"/>
              </a:rPr>
              <a:t> – </a:t>
            </a:r>
            <a:r>
              <a:rPr lang="de-DE" sz="923" dirty="0" err="1">
                <a:latin typeface="+mj-lt"/>
              </a:rPr>
              <a:t>age</a:t>
            </a:r>
            <a:r>
              <a:rPr lang="de-DE" sz="923" dirty="0">
                <a:latin typeface="+mj-lt"/>
              </a:rPr>
              <a:t>.</a:t>
            </a:r>
          </a:p>
          <a:p>
            <a:r>
              <a:rPr lang="de-DE" sz="923" dirty="0">
                <a:latin typeface="+mj-lt"/>
              </a:rPr>
              <a:t>The </a:t>
            </a:r>
            <a:r>
              <a:rPr lang="de-DE" sz="923" dirty="0" err="1">
                <a:latin typeface="+mj-lt"/>
              </a:rPr>
              <a:t>second</a:t>
            </a:r>
            <a:r>
              <a:rPr lang="de-DE" sz="923" dirty="0">
                <a:latin typeface="+mj-lt"/>
              </a:rPr>
              <a:t> </a:t>
            </a:r>
            <a:r>
              <a:rPr lang="de-DE" sz="923" dirty="0" err="1">
                <a:latin typeface="+mj-lt"/>
              </a:rPr>
              <a:t>graph</a:t>
            </a:r>
            <a:r>
              <a:rPr lang="de-DE" sz="923" dirty="0">
                <a:latin typeface="+mj-lt"/>
              </a:rPr>
              <a:t> </a:t>
            </a:r>
            <a:r>
              <a:rPr lang="de-DE" sz="923" dirty="0" err="1">
                <a:latin typeface="+mj-lt"/>
              </a:rPr>
              <a:t>shows</a:t>
            </a:r>
            <a:r>
              <a:rPr lang="de-DE" sz="923" dirty="0">
                <a:latin typeface="+mj-lt"/>
              </a:rPr>
              <a:t> </a:t>
            </a:r>
            <a:r>
              <a:rPr lang="de-DE" sz="923" dirty="0" err="1">
                <a:latin typeface="+mj-lt"/>
              </a:rPr>
              <a:t>the</a:t>
            </a:r>
            <a:r>
              <a:rPr lang="de-DE" sz="923" dirty="0">
                <a:latin typeface="+mj-lt"/>
              </a:rPr>
              <a:t> </a:t>
            </a:r>
            <a:r>
              <a:rPr lang="de-DE" sz="923" dirty="0" err="1">
                <a:latin typeface="+mj-lt"/>
              </a:rPr>
              <a:t>average</a:t>
            </a:r>
            <a:r>
              <a:rPr lang="de-DE" sz="923" dirty="0">
                <a:latin typeface="+mj-lt"/>
              </a:rPr>
              <a:t> </a:t>
            </a:r>
            <a:r>
              <a:rPr lang="de-DE" sz="923" dirty="0" err="1">
                <a:latin typeface="+mj-lt"/>
              </a:rPr>
              <a:t>effect</a:t>
            </a:r>
            <a:r>
              <a:rPr lang="de-DE" sz="923" dirty="0">
                <a:latin typeface="+mj-lt"/>
              </a:rPr>
              <a:t> </a:t>
            </a:r>
            <a:r>
              <a:rPr lang="de-DE" sz="923" dirty="0" err="1">
                <a:latin typeface="+mj-lt"/>
              </a:rPr>
              <a:t>size</a:t>
            </a:r>
            <a:r>
              <a:rPr lang="de-DE" sz="923" dirty="0">
                <a:latin typeface="+mj-lt"/>
              </a:rPr>
              <a:t> on </a:t>
            </a:r>
            <a:r>
              <a:rPr lang="de-DE" sz="923" dirty="0" err="1">
                <a:latin typeface="+mj-lt"/>
              </a:rPr>
              <a:t>participants</a:t>
            </a:r>
            <a:r>
              <a:rPr lang="de-DE" sz="923" dirty="0">
                <a:latin typeface="+mj-lt"/>
              </a:rPr>
              <a:t>‘ </a:t>
            </a:r>
            <a:r>
              <a:rPr lang="de-DE" sz="923" dirty="0" err="1">
                <a:latin typeface="+mj-lt"/>
              </a:rPr>
              <a:t>employment</a:t>
            </a:r>
            <a:r>
              <a:rPr lang="de-DE" sz="923" dirty="0">
                <a:latin typeface="+mj-lt"/>
              </a:rPr>
              <a:t> </a:t>
            </a:r>
            <a:r>
              <a:rPr lang="de-DE" sz="923" dirty="0" err="1">
                <a:latin typeface="+mj-lt"/>
              </a:rPr>
              <a:t>probability</a:t>
            </a:r>
            <a:r>
              <a:rPr lang="de-DE" sz="923" dirty="0">
                <a:latin typeface="+mj-lt"/>
              </a:rPr>
              <a:t> </a:t>
            </a:r>
            <a:r>
              <a:rPr lang="de-DE" sz="923" dirty="0" err="1">
                <a:latin typeface="+mj-lt"/>
              </a:rPr>
              <a:t>by</a:t>
            </a:r>
            <a:r>
              <a:rPr lang="de-DE" sz="923" dirty="0">
                <a:latin typeface="+mj-lt"/>
              </a:rPr>
              <a:t> </a:t>
            </a:r>
            <a:r>
              <a:rPr lang="de-DE" sz="923" dirty="0" err="1">
                <a:latin typeface="+mj-lt"/>
              </a:rPr>
              <a:t>participant</a:t>
            </a:r>
            <a:r>
              <a:rPr lang="de-DE" sz="923" dirty="0">
                <a:latin typeface="+mj-lt"/>
              </a:rPr>
              <a:t> </a:t>
            </a:r>
            <a:r>
              <a:rPr lang="de-DE" sz="923" dirty="0" err="1">
                <a:latin typeface="+mj-lt"/>
              </a:rPr>
              <a:t>group</a:t>
            </a:r>
            <a:r>
              <a:rPr lang="de-DE" sz="923" dirty="0">
                <a:latin typeface="+mj-lt"/>
              </a:rPr>
              <a:t> – </a:t>
            </a:r>
            <a:r>
              <a:rPr lang="de-DE" sz="923" dirty="0" err="1">
                <a:latin typeface="+mj-lt"/>
              </a:rPr>
              <a:t>age</a:t>
            </a:r>
            <a:r>
              <a:rPr lang="de-DE" sz="923" dirty="0">
                <a:latin typeface="+mj-lt"/>
              </a:rPr>
              <a:t>. </a:t>
            </a:r>
          </a:p>
          <a:p>
            <a:endParaRPr lang="en-US" sz="923" dirty="0"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535701"/>
            <a:ext cx="4392488" cy="26401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2535700"/>
            <a:ext cx="4392486" cy="2640165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 bwMode="auto">
          <a:xfrm>
            <a:off x="251520" y="872835"/>
            <a:ext cx="8501749" cy="1055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406" tIns="42203" rIns="84406" bIns="42203" numCol="1" anchor="ctr" anchorCtr="0" compatLnSpc="1">
            <a:prstTxWarp prst="textNoShape">
              <a:avLst/>
            </a:prstTxWarp>
          </a:bodyPr>
          <a:lstStyle/>
          <a:p>
            <a:pPr lvl="0" algn="r" eaLnBrk="0" hangingPunct="0"/>
            <a:r>
              <a:rPr lang="en-US" sz="2769" b="1" dirty="0">
                <a:latin typeface="+mj-lt"/>
                <a:ea typeface="+mj-ea"/>
                <a:cs typeface="+mj-cs"/>
              </a:rPr>
              <a:t>Employment subsidies work for youths, but in worldwide evidence older workers seem to benefit more strongly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457200" y="2004113"/>
            <a:ext cx="3963710" cy="45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406" tIns="42203" rIns="84406" bIns="42203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en-US" sz="1846" b="1">
                <a:latin typeface="+mj-lt"/>
                <a:ea typeface="+mj-ea"/>
                <a:cs typeface="+mj-cs"/>
              </a:rPr>
              <a:t>Share with positive effect</a:t>
            </a:r>
            <a:endParaRPr lang="en-US" sz="1846" b="1" dirty="0">
              <a:latin typeface="+mj-lt"/>
              <a:ea typeface="+mj-ea"/>
              <a:cs typeface="+mj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4723091" y="2004563"/>
            <a:ext cx="3963710" cy="45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406" tIns="42203" rIns="84406" bIns="42203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en-US" sz="1846" b="1">
                <a:latin typeface="+mj-lt"/>
                <a:ea typeface="+mj-ea"/>
                <a:cs typeface="+mj-cs"/>
              </a:rPr>
              <a:t>Effect size</a:t>
            </a:r>
            <a:endParaRPr lang="en-US" sz="1846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881632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617558" y="724618"/>
            <a:ext cx="78486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de-DE" sz="2954" b="1" dirty="0" err="1">
                <a:latin typeface="+mn-lt"/>
                <a:ea typeface="+mj-ea"/>
                <a:cs typeface="+mj-cs"/>
              </a:rPr>
              <a:t>Employment</a:t>
            </a:r>
            <a:r>
              <a:rPr lang="de-DE" sz="2954" b="1" dirty="0">
                <a:latin typeface="+mn-lt"/>
                <a:ea typeface="+mj-ea"/>
                <a:cs typeface="+mj-cs"/>
              </a:rPr>
              <a:t> </a:t>
            </a:r>
            <a:r>
              <a:rPr lang="de-DE" sz="2954" b="1" dirty="0" err="1">
                <a:latin typeface="+mn-lt"/>
                <a:ea typeface="+mj-ea"/>
                <a:cs typeface="+mj-cs"/>
              </a:rPr>
              <a:t>subsidies</a:t>
            </a:r>
            <a:r>
              <a:rPr lang="de-DE" sz="2954" b="1" dirty="0">
                <a:latin typeface="+mn-lt"/>
                <a:ea typeface="+mj-ea"/>
                <a:cs typeface="+mj-cs"/>
              </a:rPr>
              <a:t>: </a:t>
            </a:r>
            <a:r>
              <a:rPr lang="de-DE" sz="2954" b="1" dirty="0" err="1">
                <a:latin typeface="+mn-lt"/>
                <a:ea typeface="+mj-ea"/>
                <a:cs typeface="+mj-cs"/>
              </a:rPr>
              <a:t>key</a:t>
            </a:r>
            <a:r>
              <a:rPr lang="de-DE" sz="2954" b="1" dirty="0">
                <a:latin typeface="+mn-lt"/>
                <a:ea typeface="+mj-ea"/>
                <a:cs typeface="+mj-cs"/>
              </a:rPr>
              <a:t> design </a:t>
            </a:r>
            <a:r>
              <a:rPr lang="de-DE" sz="2954" b="1" dirty="0" err="1">
                <a:latin typeface="+mn-lt"/>
                <a:ea typeface="+mj-ea"/>
                <a:cs typeface="+mj-cs"/>
              </a:rPr>
              <a:t>challenges</a:t>
            </a:r>
            <a:endParaRPr lang="en-US" sz="2954" b="1" dirty="0">
              <a:latin typeface="+mn-lt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5828D9-6987-4429-9EC1-3264ACF54C96}" type="slidenum">
              <a:rPr lang="de-DE" smtClean="0"/>
              <a:pPr>
                <a:defRPr/>
              </a:pPr>
              <a:t>36</a:t>
            </a:fld>
            <a:endParaRPr lang="de-D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6210" y="1311744"/>
            <a:ext cx="6814114" cy="52824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52083" y="4365104"/>
            <a:ext cx="169231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+mn-lt"/>
              </a:rPr>
              <a:t>Source: Groh et al. (2016), </a:t>
            </a:r>
            <a:r>
              <a:rPr lang="de-DE" sz="1600" dirty="0" err="1">
                <a:latin typeface="+mn-lt"/>
              </a:rPr>
              <a:t>Subsidy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pilot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program</a:t>
            </a:r>
            <a:r>
              <a:rPr lang="de-DE" sz="1600" dirty="0">
                <a:latin typeface="+mn-lt"/>
              </a:rPr>
              <a:t>, Jordan</a:t>
            </a:r>
          </a:p>
          <a:p>
            <a:endParaRPr lang="en-US" sz="1000" dirty="0">
              <a:latin typeface="+mn-lt"/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2195736" y="3362531"/>
            <a:ext cx="1351811" cy="797627"/>
          </a:xfrm>
          <a:prstGeom prst="homePlat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Challenge 1</a:t>
            </a:r>
            <a:endParaRPr lang="en-US" dirty="0"/>
          </a:p>
        </p:txBody>
      </p:sp>
      <p:sp>
        <p:nvSpPr>
          <p:cNvPr id="10" name="Pentagon 9"/>
          <p:cNvSpPr/>
          <p:nvPr/>
        </p:nvSpPr>
        <p:spPr>
          <a:xfrm>
            <a:off x="4209328" y="3352421"/>
            <a:ext cx="1351811" cy="797627"/>
          </a:xfrm>
          <a:prstGeom prst="homePlat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Challenge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33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539552" y="3140968"/>
            <a:ext cx="78486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>
                <a:latin typeface="+mn-lt"/>
                <a:ea typeface="+mj-ea"/>
                <a:cs typeface="+mj-cs"/>
              </a:rPr>
              <a:t>4) Some conclusions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5828D9-6987-4429-9EC1-3264ACF54C96}" type="slidenum">
              <a:rPr lang="de-DE" smtClean="0"/>
              <a:pPr>
                <a:defRPr/>
              </a:pPr>
              <a:t>37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10438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25411" y="1052736"/>
            <a:ext cx="88931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>
                <a:latin typeface="+mn-lt"/>
                <a:ea typeface="+mj-ea"/>
                <a:cs typeface="+mj-cs"/>
              </a:rPr>
              <a:t>Key takeaways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5828D9-6987-4429-9EC1-3264ACF54C96}" type="slidenum">
              <a:rPr lang="de-DE" smtClean="0"/>
              <a:pPr>
                <a:defRPr/>
              </a:pPr>
              <a:t>38</a:t>
            </a:fld>
            <a:endParaRPr lang="de-DE" dirty="0"/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4C022B2A-B712-41BF-B5CC-4DA756891388}"/>
              </a:ext>
            </a:extLst>
          </p:cNvPr>
          <p:cNvSpPr txBox="1"/>
          <p:nvPr/>
        </p:nvSpPr>
        <p:spPr>
          <a:xfrm>
            <a:off x="431736" y="1844824"/>
            <a:ext cx="8280524" cy="4272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189" indent="-457189">
              <a:lnSpc>
                <a:spcPts val="2200"/>
              </a:lnSpc>
              <a:spcBef>
                <a:spcPts val="1400"/>
              </a:spcBef>
              <a:buFont typeface="Calibri" panose="020F0502020204030204" pitchFamily="34" charset="0"/>
              <a:buChar char="―"/>
              <a:tabLst>
                <a:tab pos="180970" algn="l"/>
                <a:tab pos="542912" algn="l"/>
              </a:tabLst>
              <a:defRPr/>
            </a:pPr>
            <a:r>
              <a:rPr lang="en-US" sz="2000" kern="0" dirty="0">
                <a:latin typeface="+mn-lt"/>
                <a:cs typeface="Arial" pitchFamily="34" charset="0"/>
              </a:rPr>
              <a:t>ALMP in general are no panacea: structural deficits in the educational system, welfare system etc. need to be tackled elsewhere</a:t>
            </a:r>
          </a:p>
          <a:p>
            <a:pPr marL="457189" indent="-457189">
              <a:lnSpc>
                <a:spcPts val="2200"/>
              </a:lnSpc>
              <a:spcBef>
                <a:spcPts val="1400"/>
              </a:spcBef>
              <a:buFont typeface="Calibri" panose="020F0502020204030204" pitchFamily="34" charset="0"/>
              <a:buChar char="―"/>
              <a:tabLst>
                <a:tab pos="180970" algn="l"/>
                <a:tab pos="542912" algn="l"/>
              </a:tabLst>
              <a:defRPr/>
            </a:pPr>
            <a:r>
              <a:rPr lang="en-US" sz="2000" kern="0" dirty="0">
                <a:latin typeface="+mn-lt"/>
                <a:cs typeface="Arial" pitchFamily="34" charset="0"/>
              </a:rPr>
              <a:t>Skills training and subsidies can be successful for youths, hence it </a:t>
            </a:r>
            <a:r>
              <a:rPr lang="en-US" sz="2000" u="sng" kern="0" dirty="0">
                <a:latin typeface="+mn-lt"/>
                <a:cs typeface="Arial" pitchFamily="34" charset="0"/>
              </a:rPr>
              <a:t>is</a:t>
            </a:r>
            <a:r>
              <a:rPr lang="en-US" sz="2000" kern="0" dirty="0">
                <a:latin typeface="+mn-lt"/>
                <a:cs typeface="Arial" pitchFamily="34" charset="0"/>
              </a:rPr>
              <a:t> worth focusing on this group</a:t>
            </a:r>
          </a:p>
          <a:p>
            <a:pPr marL="457189" indent="-457189">
              <a:lnSpc>
                <a:spcPts val="2200"/>
              </a:lnSpc>
              <a:spcBef>
                <a:spcPts val="1400"/>
              </a:spcBef>
              <a:buFont typeface="Calibri" panose="020F0502020204030204" pitchFamily="34" charset="0"/>
              <a:buChar char="―"/>
              <a:tabLst>
                <a:tab pos="180970" algn="l"/>
                <a:tab pos="542912" algn="l"/>
              </a:tabLst>
              <a:defRPr/>
            </a:pPr>
            <a:r>
              <a:rPr lang="en-US" sz="2000" kern="0" dirty="0">
                <a:latin typeface="+mn-lt"/>
                <a:cs typeface="Arial" pitchFamily="34" charset="0"/>
              </a:rPr>
              <a:t>Additional rationale: much longer pay-off period, avoiding “scarring effects”</a:t>
            </a:r>
          </a:p>
          <a:p>
            <a:pPr marL="457189" indent="-457189">
              <a:lnSpc>
                <a:spcPts val="2200"/>
              </a:lnSpc>
              <a:spcBef>
                <a:spcPts val="1400"/>
              </a:spcBef>
              <a:buFont typeface="Calibri" panose="020F0502020204030204" pitchFamily="34" charset="0"/>
              <a:buChar char="―"/>
              <a:tabLst>
                <a:tab pos="180970" algn="l"/>
                <a:tab pos="542912" algn="l"/>
              </a:tabLst>
              <a:defRPr/>
            </a:pPr>
            <a:r>
              <a:rPr lang="en-US" sz="2000" kern="0" dirty="0">
                <a:latin typeface="+mn-lt"/>
                <a:cs typeface="Arial" pitchFamily="34" charset="0"/>
              </a:rPr>
              <a:t>And: early intervention is better than late intervention</a:t>
            </a:r>
          </a:p>
          <a:p>
            <a:pPr marL="457189" indent="-457189">
              <a:lnSpc>
                <a:spcPts val="2200"/>
              </a:lnSpc>
              <a:spcBef>
                <a:spcPts val="1400"/>
              </a:spcBef>
              <a:buFont typeface="Calibri" panose="020F0502020204030204" pitchFamily="34" charset="0"/>
              <a:buChar char="―"/>
              <a:tabLst>
                <a:tab pos="180970" algn="l"/>
                <a:tab pos="542912" algn="l"/>
              </a:tabLst>
              <a:defRPr/>
            </a:pPr>
            <a:r>
              <a:rPr lang="en-US" sz="2000" kern="0" dirty="0">
                <a:latin typeface="+mn-lt"/>
                <a:cs typeface="Arial" pitchFamily="34" charset="0"/>
              </a:rPr>
              <a:t>“Youth Guarantee” ideas are the right starting point</a:t>
            </a:r>
          </a:p>
          <a:p>
            <a:pPr marL="457189" indent="-457189">
              <a:lnSpc>
                <a:spcPts val="2200"/>
              </a:lnSpc>
              <a:spcBef>
                <a:spcPts val="1400"/>
              </a:spcBef>
              <a:buFont typeface="Calibri" panose="020F0502020204030204" pitchFamily="34" charset="0"/>
              <a:buChar char="―"/>
              <a:tabLst>
                <a:tab pos="180970" algn="l"/>
                <a:tab pos="542912" algn="l"/>
              </a:tabLst>
              <a:defRPr/>
            </a:pPr>
            <a:r>
              <a:rPr lang="en-US" sz="2000" kern="0" dirty="0">
                <a:latin typeface="+mn-lt"/>
                <a:cs typeface="Arial" pitchFamily="34" charset="0"/>
              </a:rPr>
              <a:t>Consider bundling programs, in particular linking hiring incentives to upskilling components</a:t>
            </a:r>
          </a:p>
          <a:p>
            <a:pPr marL="457189" indent="-457189">
              <a:lnSpc>
                <a:spcPts val="2200"/>
              </a:lnSpc>
              <a:spcBef>
                <a:spcPts val="1400"/>
              </a:spcBef>
              <a:buFont typeface="Calibri" panose="020F0502020204030204" pitchFamily="34" charset="0"/>
              <a:buChar char="―"/>
              <a:tabLst>
                <a:tab pos="180970" algn="l"/>
                <a:tab pos="542912" algn="l"/>
              </a:tabLst>
              <a:defRPr/>
            </a:pPr>
            <a:endParaRPr lang="en-US" sz="2000" kern="0" dirty="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82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500063" y="500063"/>
            <a:ext cx="65722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z="3200" b="1" dirty="0">
              <a:latin typeface="+mn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38" y="1571625"/>
            <a:ext cx="7929562" cy="2432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0850" indent="-450850" algn="ctr">
              <a:spcBef>
                <a:spcPts val="1200"/>
              </a:spcBef>
              <a:buFont typeface="Calibri" pitchFamily="34" charset="0"/>
              <a:buChar char="―"/>
              <a:defRPr/>
            </a:pPr>
            <a:endParaRPr lang="en-US" sz="2000" dirty="0">
              <a:latin typeface="+mn-lt"/>
            </a:endParaRPr>
          </a:p>
          <a:p>
            <a:pPr marL="450850" indent="-450850" algn="ctr">
              <a:spcBef>
                <a:spcPts val="1200"/>
              </a:spcBef>
              <a:defRPr/>
            </a:pPr>
            <a:endParaRPr lang="en-US" sz="2000" dirty="0">
              <a:latin typeface="+mn-lt"/>
            </a:endParaRPr>
          </a:p>
          <a:p>
            <a:pPr marL="450850" indent="-450850" algn="ctr">
              <a:spcBef>
                <a:spcPts val="1200"/>
              </a:spcBef>
              <a:defRPr/>
            </a:pPr>
            <a:r>
              <a:rPr lang="en-US" sz="2400" dirty="0">
                <a:latin typeface="+mn-lt"/>
              </a:rPr>
              <a:t>Thank you.</a:t>
            </a:r>
          </a:p>
          <a:p>
            <a:pPr marL="450850" indent="-450850" algn="ctr">
              <a:spcBef>
                <a:spcPts val="1200"/>
              </a:spcBef>
              <a:defRPr/>
            </a:pPr>
            <a:endParaRPr lang="en-US" sz="2400" dirty="0">
              <a:latin typeface="+mn-lt"/>
            </a:endParaRPr>
          </a:p>
          <a:p>
            <a:pPr marL="450850" indent="-450850" algn="ctr">
              <a:spcBef>
                <a:spcPts val="1200"/>
              </a:spcBef>
              <a:defRPr/>
            </a:pPr>
            <a:r>
              <a:rPr lang="en-US" sz="2400" dirty="0">
                <a:latin typeface="+mn-lt"/>
              </a:rPr>
              <a:t>jochen.</a:t>
            </a:r>
            <a:r>
              <a:rPr lang="en-US" sz="2400">
                <a:latin typeface="+mn-lt"/>
              </a:rPr>
              <a:t>kluve@kfw.</a:t>
            </a:r>
            <a:r>
              <a:rPr lang="en-US" sz="2400" dirty="0">
                <a:latin typeface="+mn-lt"/>
              </a:rPr>
              <a:t>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C4034D-408D-4323-8C8A-F69608FDA56C}" type="slidenum">
              <a:rPr lang="de-DE" smtClean="0"/>
              <a:pPr>
                <a:defRPr/>
              </a:pPr>
              <a:t>39</a:t>
            </a:fld>
            <a:endParaRPr lang="de-D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539750" y="908050"/>
            <a:ext cx="78486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>
                <a:latin typeface="+mn-lt"/>
                <a:ea typeface="+mj-ea"/>
                <a:cs typeface="+mj-cs"/>
              </a:rPr>
              <a:t>Starting point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3000" y="1700808"/>
            <a:ext cx="8064500" cy="4753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indent="-266700">
              <a:lnSpc>
                <a:spcPct val="110000"/>
              </a:lnSpc>
              <a:spcBef>
                <a:spcPts val="1200"/>
              </a:spcBef>
              <a:buFont typeface="Verdana" pitchFamily="34" charset="0"/>
              <a:buChar char="—"/>
              <a:tabLst>
                <a:tab pos="180975" algn="l"/>
                <a:tab pos="542925" algn="l"/>
              </a:tabLst>
              <a:defRPr/>
            </a:pPr>
            <a:r>
              <a:rPr lang="en-US" sz="2000" b="1" kern="0" dirty="0">
                <a:latin typeface="+mn-lt"/>
                <a:cs typeface="Arial" pitchFamily="34" charset="0"/>
              </a:rPr>
              <a:t>(Youth) Unemployment</a:t>
            </a:r>
            <a:r>
              <a:rPr lang="en-US" sz="2000" kern="0" dirty="0">
                <a:latin typeface="+mn-lt"/>
                <a:cs typeface="Arial" pitchFamily="34" charset="0"/>
              </a:rPr>
              <a:t> one of the most challenging economic / social problems in developed and developing countries </a:t>
            </a:r>
          </a:p>
          <a:p>
            <a:pPr marL="266700" indent="-266700">
              <a:lnSpc>
                <a:spcPct val="110000"/>
              </a:lnSpc>
              <a:spcBef>
                <a:spcPts val="1200"/>
              </a:spcBef>
              <a:buFont typeface="Verdana" pitchFamily="34" charset="0"/>
              <a:buChar char="—"/>
              <a:tabLst>
                <a:tab pos="180975" algn="l"/>
                <a:tab pos="542925" algn="l"/>
              </a:tabLst>
              <a:defRPr/>
            </a:pPr>
            <a:r>
              <a:rPr lang="en-US" sz="2000" kern="0" dirty="0">
                <a:latin typeface="+mn-lt"/>
                <a:cs typeface="Arial" pitchFamily="34" charset="0"/>
              </a:rPr>
              <a:t>Exacerbated by the COVID-19 crisis and its very particular repercussions on the labor market </a:t>
            </a:r>
          </a:p>
          <a:p>
            <a:pPr marL="266700" indent="-266700">
              <a:lnSpc>
                <a:spcPct val="110000"/>
              </a:lnSpc>
              <a:spcBef>
                <a:spcPts val="1200"/>
              </a:spcBef>
              <a:buFont typeface="Verdana" pitchFamily="34" charset="0"/>
              <a:buChar char="—"/>
              <a:tabLst>
                <a:tab pos="180975" algn="l"/>
                <a:tab pos="542925" algn="l"/>
              </a:tabLst>
              <a:defRPr/>
            </a:pPr>
            <a:r>
              <a:rPr lang="en-US" sz="2000" dirty="0">
                <a:latin typeface="+mn-lt"/>
              </a:rPr>
              <a:t>→ It is key for p</a:t>
            </a:r>
            <a:r>
              <a:rPr lang="en-US" sz="2000" kern="0" dirty="0">
                <a:latin typeface="+mn-lt"/>
                <a:cs typeface="Arial" pitchFamily="34" charset="0"/>
              </a:rPr>
              <a:t>olicymakers to find effective programs that help jobless find jobs, help workers-at-risk keep them, and help youths start a working career</a:t>
            </a:r>
          </a:p>
          <a:p>
            <a:pPr marL="266700" indent="-266700">
              <a:lnSpc>
                <a:spcPct val="110000"/>
              </a:lnSpc>
              <a:spcBef>
                <a:spcPts val="1200"/>
              </a:spcBef>
              <a:buFont typeface="Verdana" pitchFamily="34" charset="0"/>
              <a:buChar char="—"/>
              <a:tabLst>
                <a:tab pos="180975" algn="l"/>
                <a:tab pos="542925" algn="l"/>
              </a:tabLst>
              <a:defRPr/>
            </a:pPr>
            <a:r>
              <a:rPr lang="en-US" sz="2000" b="1" kern="0" dirty="0">
                <a:latin typeface="+mn-lt"/>
                <a:cs typeface="Arial" pitchFamily="34" charset="0"/>
              </a:rPr>
              <a:t>Job training </a:t>
            </a:r>
            <a:r>
              <a:rPr lang="en-US" sz="2000" kern="0" dirty="0">
                <a:latin typeface="+mn-lt"/>
                <a:cs typeface="Arial" pitchFamily="34" charset="0"/>
              </a:rPr>
              <a:t>and other </a:t>
            </a:r>
            <a:r>
              <a:rPr lang="en-US" sz="2000" b="1" kern="0" dirty="0">
                <a:latin typeface="+mn-lt"/>
                <a:cs typeface="Arial" pitchFamily="34" charset="0"/>
              </a:rPr>
              <a:t>active labor market programs (ALMPs)</a:t>
            </a:r>
            <a:r>
              <a:rPr lang="en-US" sz="2000" kern="0" dirty="0">
                <a:latin typeface="+mn-lt"/>
                <a:cs typeface="Arial" pitchFamily="34" charset="0"/>
              </a:rPr>
              <a:t> have been promoted as a remedy for cyclical and structural unemployment</a:t>
            </a:r>
          </a:p>
          <a:p>
            <a:pPr marL="266700" indent="-266700">
              <a:lnSpc>
                <a:spcPct val="110000"/>
              </a:lnSpc>
              <a:spcBef>
                <a:spcPts val="1200"/>
              </a:spcBef>
              <a:buFont typeface="Verdana" pitchFamily="34" charset="0"/>
              <a:buChar char="—"/>
              <a:tabLst>
                <a:tab pos="180975" algn="l"/>
                <a:tab pos="542925" algn="l"/>
              </a:tabLst>
              <a:defRPr/>
            </a:pPr>
            <a:r>
              <a:rPr lang="en-US" sz="2000" kern="0" dirty="0">
                <a:latin typeface="+mn-lt"/>
                <a:cs typeface="Arial" pitchFamily="34" charset="0"/>
              </a:rPr>
              <a:t>These programs have been in use at scale in many OECD countries since the ~1980s, and many experiences – including the Great Recession – have been made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5828D9-6987-4429-9EC1-3264ACF54C96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296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539552" y="3140968"/>
            <a:ext cx="78486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>
                <a:latin typeface="+mn-lt"/>
                <a:ea typeface="+mj-ea"/>
                <a:cs typeface="+mj-cs"/>
              </a:rPr>
              <a:t>Appendix</a:t>
            </a:r>
            <a:endParaRPr lang="en-US" sz="3200" b="1" dirty="0">
              <a:latin typeface="+mn-lt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5828D9-6987-4429-9EC1-3264ACF54C96}" type="slidenum">
              <a:rPr lang="de-DE" smtClean="0"/>
              <a:pPr>
                <a:defRPr/>
              </a:pPr>
              <a:t>40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36112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07504" y="908720"/>
            <a:ext cx="885698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>
                <a:latin typeface="+mn-lt"/>
                <a:ea typeface="+mj-ea"/>
                <a:cs typeface="+mj-cs"/>
              </a:rPr>
              <a:t>How do ALMPs work?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3200" b="1" dirty="0">
                <a:latin typeface="+mn-lt"/>
                <a:ea typeface="+mj-ea"/>
                <a:cs typeface="+mj-cs"/>
              </a:rPr>
              <a:t>-&gt; Job search assistance (JSA)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5828D9-6987-4429-9EC1-3264ACF54C96}" type="slidenum">
              <a:rPr lang="de-DE" smtClean="0"/>
              <a:pPr>
                <a:defRPr/>
              </a:pPr>
              <a:t>41</a:t>
            </a:fld>
            <a:endParaRPr lang="de-DE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48120" y="2204864"/>
            <a:ext cx="8337550" cy="3994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6700" indent="-266700">
              <a:lnSpc>
                <a:spcPct val="110000"/>
              </a:lnSpc>
              <a:spcBef>
                <a:spcPts val="600"/>
              </a:spcBef>
              <a:buFont typeface="Verdana" pitchFamily="34" charset="0"/>
              <a:buChar char="—"/>
              <a:tabLst>
                <a:tab pos="180975" algn="l"/>
                <a:tab pos="542925" algn="l"/>
              </a:tabLst>
            </a:pPr>
            <a:r>
              <a:rPr lang="en-US" sz="2000" dirty="0">
                <a:latin typeface="+mn-lt"/>
              </a:rPr>
              <a:t>Purpose: Raise search effort / efficiency of search + job match</a:t>
            </a:r>
          </a:p>
          <a:p>
            <a:pPr marL="266700" indent="-266700">
              <a:lnSpc>
                <a:spcPct val="110000"/>
              </a:lnSpc>
              <a:spcBef>
                <a:spcPts val="600"/>
              </a:spcBef>
              <a:buFont typeface="Verdana" pitchFamily="34" charset="0"/>
              <a:buChar char="—"/>
              <a:tabLst>
                <a:tab pos="180975" algn="l"/>
                <a:tab pos="542925" algn="l"/>
              </a:tabLst>
            </a:pPr>
            <a:r>
              <a:rPr lang="en-US" sz="2000" dirty="0">
                <a:latin typeface="+mn-lt"/>
              </a:rPr>
              <a:t>Components: Job search training, Counseling, Monitoring, + Sanctions</a:t>
            </a:r>
          </a:p>
          <a:p>
            <a:pPr marL="266700" indent="-266700">
              <a:lnSpc>
                <a:spcPct val="110000"/>
              </a:lnSpc>
              <a:spcBef>
                <a:spcPts val="600"/>
              </a:spcBef>
              <a:buFont typeface="Verdana" pitchFamily="34" charset="0"/>
              <a:buChar char="—"/>
              <a:tabLst>
                <a:tab pos="180975" algn="l"/>
                <a:tab pos="542925" algn="l"/>
              </a:tabLst>
            </a:pPr>
            <a:r>
              <a:rPr lang="en-US" sz="2000" dirty="0">
                <a:latin typeface="+mn-lt"/>
              </a:rPr>
              <a:t>Nudge procrastinators</a:t>
            </a:r>
          </a:p>
          <a:p>
            <a:pPr>
              <a:lnSpc>
                <a:spcPct val="110000"/>
              </a:lnSpc>
              <a:spcBef>
                <a:spcPts val="600"/>
              </a:spcBef>
              <a:tabLst>
                <a:tab pos="180975" algn="l"/>
                <a:tab pos="542925" algn="l"/>
              </a:tabLst>
            </a:pPr>
            <a:endParaRPr lang="en-US" sz="2000" dirty="0">
              <a:latin typeface="+mn-lt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tabLst>
                <a:tab pos="180975" algn="l"/>
                <a:tab pos="542925" algn="l"/>
              </a:tabLst>
            </a:pPr>
            <a:r>
              <a:rPr lang="en-US" sz="2000" dirty="0">
                <a:latin typeface="+mn-lt"/>
              </a:rPr>
              <a:t>Implications: </a:t>
            </a:r>
          </a:p>
          <a:p>
            <a:pPr marL="266700" indent="-266700">
              <a:lnSpc>
                <a:spcPct val="110000"/>
              </a:lnSpc>
              <a:spcBef>
                <a:spcPts val="600"/>
              </a:spcBef>
              <a:buFont typeface="Verdana" pitchFamily="34" charset="0"/>
              <a:buChar char="—"/>
              <a:tabLst>
                <a:tab pos="180975" algn="l"/>
                <a:tab pos="542925" algn="l"/>
              </a:tabLst>
            </a:pPr>
            <a:r>
              <a:rPr lang="en-US" sz="2000" dirty="0">
                <a:latin typeface="+mn-lt"/>
              </a:rPr>
              <a:t>Only a short-run effect </a:t>
            </a:r>
            <a:r>
              <a:rPr lang="en-US" sz="2000" b="1" dirty="0">
                <a:latin typeface="+mn-lt"/>
              </a:rPr>
              <a:t>unless</a:t>
            </a:r>
            <a:r>
              <a:rPr lang="en-US" sz="2000" dirty="0">
                <a:latin typeface="+mn-lt"/>
              </a:rPr>
              <a:t> getting a job changes preferences or future employability (job ladder effect)</a:t>
            </a:r>
          </a:p>
          <a:p>
            <a:pPr marL="266700" indent="-266700">
              <a:lnSpc>
                <a:spcPct val="110000"/>
              </a:lnSpc>
              <a:spcBef>
                <a:spcPts val="600"/>
              </a:spcBef>
              <a:buFont typeface="Verdana" pitchFamily="34" charset="0"/>
              <a:buChar char="—"/>
              <a:tabLst>
                <a:tab pos="180975" algn="l"/>
                <a:tab pos="542925" algn="l"/>
              </a:tabLst>
            </a:pPr>
            <a:r>
              <a:rPr lang="en-US" sz="2000" dirty="0">
                <a:latin typeface="+mn-lt"/>
              </a:rPr>
              <a:t>Risk of displacement effect (esp. in low-demand market)</a:t>
            </a:r>
          </a:p>
          <a:p>
            <a:pPr marL="266700" indent="-266700">
              <a:lnSpc>
                <a:spcPct val="110000"/>
              </a:lnSpc>
              <a:spcBef>
                <a:spcPts val="600"/>
              </a:spcBef>
              <a:buFont typeface="Verdana" pitchFamily="34" charset="0"/>
              <a:buChar char="—"/>
              <a:tabLst>
                <a:tab pos="180975" algn="l"/>
                <a:tab pos="542925" algn="l"/>
              </a:tabLst>
            </a:pPr>
            <a:r>
              <a:rPr lang="en-US" sz="2000" dirty="0">
                <a:latin typeface="+mn-lt"/>
              </a:rPr>
              <a:t>May have important role in addressing information failures in rapidly changing environment =&gt; link to COVID-19</a:t>
            </a:r>
          </a:p>
        </p:txBody>
      </p:sp>
    </p:spTree>
    <p:extLst>
      <p:ext uri="{BB962C8B-B14F-4D97-AF65-F5344CB8AC3E}">
        <p14:creationId xmlns:p14="http://schemas.microsoft.com/office/powerpoint/2010/main" val="249103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07504" y="908720"/>
            <a:ext cx="885698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>
                <a:latin typeface="+mn-lt"/>
                <a:ea typeface="+mj-ea"/>
                <a:cs typeface="+mj-cs"/>
              </a:rPr>
              <a:t>How do ALMPs work?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3200" b="1" dirty="0">
                <a:latin typeface="+mn-lt"/>
                <a:ea typeface="+mj-ea"/>
                <a:cs typeface="+mj-cs"/>
              </a:rPr>
              <a:t>-&gt; Training and Re-training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5828D9-6987-4429-9EC1-3264ACF54C96}" type="slidenum">
              <a:rPr lang="de-DE" smtClean="0"/>
              <a:pPr>
                <a:defRPr/>
              </a:pPr>
              <a:t>42</a:t>
            </a:fld>
            <a:endParaRPr lang="de-DE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48120" y="2086067"/>
            <a:ext cx="8337550" cy="4095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6700" indent="-266700">
              <a:lnSpc>
                <a:spcPct val="110000"/>
              </a:lnSpc>
              <a:spcBef>
                <a:spcPts val="300"/>
              </a:spcBef>
              <a:buFont typeface="Verdana" pitchFamily="34" charset="0"/>
              <a:buChar char="—"/>
              <a:tabLst>
                <a:tab pos="180975" algn="l"/>
                <a:tab pos="542925" algn="l"/>
              </a:tabLst>
            </a:pPr>
            <a:r>
              <a:rPr lang="en-US" sz="2000" dirty="0">
                <a:latin typeface="+mn-lt"/>
              </a:rPr>
              <a:t>Purpose: Raise human capital (HC)</a:t>
            </a:r>
          </a:p>
          <a:p>
            <a:pPr marL="266700" indent="-266700">
              <a:lnSpc>
                <a:spcPct val="110000"/>
              </a:lnSpc>
              <a:spcBef>
                <a:spcPts val="300"/>
              </a:spcBef>
              <a:buFont typeface="Verdana" pitchFamily="34" charset="0"/>
              <a:buChar char="—"/>
              <a:tabLst>
                <a:tab pos="180975" algn="l"/>
                <a:tab pos="542925" algn="l"/>
              </a:tabLst>
            </a:pPr>
            <a:r>
              <a:rPr lang="en-US" sz="2000" dirty="0">
                <a:latin typeface="+mn-lt"/>
              </a:rPr>
              <a:t>Attenuate skills mismatch</a:t>
            </a:r>
          </a:p>
          <a:p>
            <a:pPr marL="266700" indent="-266700">
              <a:lnSpc>
                <a:spcPct val="110000"/>
              </a:lnSpc>
              <a:spcBef>
                <a:spcPts val="300"/>
              </a:spcBef>
              <a:buFont typeface="Verdana" pitchFamily="34" charset="0"/>
              <a:buChar char="—"/>
              <a:tabLst>
                <a:tab pos="180975" algn="l"/>
                <a:tab pos="542925" algn="l"/>
              </a:tabLst>
            </a:pPr>
            <a:r>
              <a:rPr lang="en-US" sz="2000" dirty="0">
                <a:latin typeface="+mn-lt"/>
              </a:rPr>
              <a:t>Training components: 1) Classroom vocational / technical training, 2) work practice (on-the-job training), 3) Basic skills training (math, language), 4) life skills training (socio-affective, non-cognitive skills)</a:t>
            </a:r>
          </a:p>
          <a:p>
            <a:pPr>
              <a:lnSpc>
                <a:spcPct val="110000"/>
              </a:lnSpc>
              <a:spcBef>
                <a:spcPts val="300"/>
              </a:spcBef>
              <a:tabLst>
                <a:tab pos="180975" algn="l"/>
                <a:tab pos="542925" algn="l"/>
              </a:tabLst>
            </a:pPr>
            <a:endParaRPr lang="en-US" sz="2000" dirty="0">
              <a:latin typeface="+mn-lt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tabLst>
                <a:tab pos="180975" algn="l"/>
                <a:tab pos="542925" algn="l"/>
              </a:tabLst>
            </a:pPr>
            <a:r>
              <a:rPr lang="en-US" sz="2000" dirty="0">
                <a:latin typeface="+mn-lt"/>
              </a:rPr>
              <a:t>Implications: </a:t>
            </a:r>
          </a:p>
          <a:p>
            <a:pPr marL="266700" indent="-266700">
              <a:lnSpc>
                <a:spcPct val="110000"/>
              </a:lnSpc>
              <a:spcBef>
                <a:spcPts val="300"/>
              </a:spcBef>
              <a:buFont typeface="Verdana" pitchFamily="34" charset="0"/>
              <a:buChar char="—"/>
              <a:tabLst>
                <a:tab pos="180975" algn="l"/>
                <a:tab pos="542925" algn="l"/>
              </a:tabLst>
            </a:pPr>
            <a:r>
              <a:rPr lang="en-US" sz="2000" dirty="0">
                <a:latin typeface="+mn-lt"/>
              </a:rPr>
              <a:t>Training takes time -&gt; negative effects in short-run</a:t>
            </a:r>
          </a:p>
          <a:p>
            <a:pPr marL="266700" indent="-266700">
              <a:lnSpc>
                <a:spcPct val="110000"/>
              </a:lnSpc>
              <a:spcBef>
                <a:spcPts val="300"/>
              </a:spcBef>
              <a:buFont typeface="Verdana" pitchFamily="34" charset="0"/>
              <a:buChar char="—"/>
              <a:tabLst>
                <a:tab pos="180975" algn="l"/>
                <a:tab pos="542925" algn="l"/>
              </a:tabLst>
            </a:pPr>
            <a:r>
              <a:rPr lang="en-US" sz="2000" dirty="0">
                <a:latin typeface="+mn-lt"/>
              </a:rPr>
              <a:t>But positive (and large?) long-run effect </a:t>
            </a:r>
          </a:p>
          <a:p>
            <a:pPr marL="266700" indent="-266700">
              <a:lnSpc>
                <a:spcPct val="110000"/>
              </a:lnSpc>
              <a:spcBef>
                <a:spcPts val="300"/>
              </a:spcBef>
              <a:buFont typeface="Verdana" pitchFamily="34" charset="0"/>
              <a:buChar char="—"/>
              <a:tabLst>
                <a:tab pos="180975" algn="l"/>
                <a:tab pos="542925" algn="l"/>
              </a:tabLst>
            </a:pPr>
            <a:r>
              <a:rPr lang="en-US" sz="2000" dirty="0">
                <a:latin typeface="+mn-lt"/>
              </a:rPr>
              <a:t>Negative effect if training obsolete / useless</a:t>
            </a:r>
          </a:p>
          <a:p>
            <a:pPr marL="266700" indent="-266700">
              <a:lnSpc>
                <a:spcPct val="110000"/>
              </a:lnSpc>
              <a:spcBef>
                <a:spcPts val="300"/>
              </a:spcBef>
              <a:buFont typeface="Verdana" pitchFamily="34" charset="0"/>
              <a:buChar char="—"/>
              <a:tabLst>
                <a:tab pos="180975" algn="l"/>
                <a:tab pos="542925" algn="l"/>
              </a:tabLst>
            </a:pPr>
            <a:r>
              <a:rPr lang="en-US" sz="2000" dirty="0">
                <a:latin typeface="+mn-lt"/>
              </a:rPr>
              <a:t>Limited displacement effect</a:t>
            </a:r>
          </a:p>
          <a:p>
            <a:pPr>
              <a:lnSpc>
                <a:spcPct val="110000"/>
              </a:lnSpc>
              <a:spcBef>
                <a:spcPts val="300"/>
              </a:spcBef>
              <a:tabLst>
                <a:tab pos="180975" algn="l"/>
                <a:tab pos="542925" algn="l"/>
              </a:tabLst>
            </a:pP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725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07504" y="908720"/>
            <a:ext cx="885698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>
                <a:latin typeface="+mn-lt"/>
                <a:ea typeface="+mj-ea"/>
                <a:cs typeface="+mj-cs"/>
              </a:rPr>
              <a:t>How do ALMPs work?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3200" b="1" dirty="0">
                <a:latin typeface="+mn-lt"/>
                <a:ea typeface="+mj-ea"/>
                <a:cs typeface="+mj-cs"/>
              </a:rPr>
              <a:t>-&gt; Private sector employment incentives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5828D9-6987-4429-9EC1-3264ACF54C96}" type="slidenum">
              <a:rPr lang="de-DE" smtClean="0"/>
              <a:pPr>
                <a:defRPr/>
              </a:pPr>
              <a:t>43</a:t>
            </a:fld>
            <a:endParaRPr lang="de-DE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48120" y="2276872"/>
            <a:ext cx="8337550" cy="4095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6700" indent="-266700">
              <a:lnSpc>
                <a:spcPct val="110000"/>
              </a:lnSpc>
              <a:spcBef>
                <a:spcPts val="300"/>
              </a:spcBef>
              <a:buFont typeface="Verdana" pitchFamily="34" charset="0"/>
              <a:buChar char="—"/>
              <a:tabLst>
                <a:tab pos="180975" algn="l"/>
                <a:tab pos="542925" algn="l"/>
              </a:tabLst>
            </a:pPr>
            <a:r>
              <a:rPr lang="en-US" sz="2000" dirty="0">
                <a:latin typeface="+mn-lt"/>
              </a:rPr>
              <a:t>Purpose: improve job matching process; increase (or maintain) </a:t>
            </a:r>
            <a:r>
              <a:rPr lang="en-US" sz="2000" dirty="0" err="1">
                <a:latin typeface="+mn-lt"/>
              </a:rPr>
              <a:t>labour</a:t>
            </a:r>
            <a:r>
              <a:rPr lang="en-US" sz="2000" dirty="0">
                <a:latin typeface="+mn-lt"/>
              </a:rPr>
              <a:t> demand</a:t>
            </a:r>
          </a:p>
          <a:p>
            <a:pPr marL="266700" indent="-266700">
              <a:lnSpc>
                <a:spcPct val="110000"/>
              </a:lnSpc>
              <a:spcBef>
                <a:spcPts val="300"/>
              </a:spcBef>
              <a:buFont typeface="Verdana" pitchFamily="34" charset="0"/>
              <a:buChar char="—"/>
              <a:tabLst>
                <a:tab pos="180975" algn="l"/>
                <a:tab pos="542925" algn="l"/>
              </a:tabLst>
            </a:pPr>
            <a:r>
              <a:rPr lang="en-US" sz="2000" dirty="0">
                <a:latin typeface="+mn-lt"/>
              </a:rPr>
              <a:t>Limited human capital accumulation through work practice</a:t>
            </a:r>
          </a:p>
          <a:p>
            <a:pPr marL="266700" indent="-266700">
              <a:lnSpc>
                <a:spcPct val="110000"/>
              </a:lnSpc>
              <a:spcBef>
                <a:spcPts val="300"/>
              </a:spcBef>
              <a:buFont typeface="Verdana" pitchFamily="34" charset="0"/>
              <a:buChar char="—"/>
              <a:tabLst>
                <a:tab pos="180975" algn="l"/>
                <a:tab pos="542925" algn="l"/>
              </a:tabLst>
            </a:pPr>
            <a:r>
              <a:rPr lang="en-US" sz="2000" dirty="0" err="1">
                <a:latin typeface="+mn-lt"/>
              </a:rPr>
              <a:t>Culturisation</a:t>
            </a:r>
            <a:endParaRPr lang="en-US" sz="2000" dirty="0">
              <a:latin typeface="+mn-lt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tabLst>
                <a:tab pos="180975" algn="l"/>
                <a:tab pos="542925" algn="l"/>
              </a:tabLst>
            </a:pPr>
            <a:endParaRPr lang="en-US" sz="2000" dirty="0">
              <a:latin typeface="+mn-lt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tabLst>
                <a:tab pos="180975" algn="l"/>
                <a:tab pos="542925" algn="l"/>
              </a:tabLst>
            </a:pPr>
            <a:r>
              <a:rPr lang="en-US" sz="2000" dirty="0">
                <a:latin typeface="+mn-lt"/>
              </a:rPr>
              <a:t>Implications: </a:t>
            </a:r>
          </a:p>
          <a:p>
            <a:pPr marL="266700" indent="-266700">
              <a:lnSpc>
                <a:spcPct val="110000"/>
              </a:lnSpc>
              <a:spcBef>
                <a:spcPts val="300"/>
              </a:spcBef>
              <a:buFont typeface="Verdana" pitchFamily="34" charset="0"/>
              <a:buChar char="—"/>
              <a:tabLst>
                <a:tab pos="180975" algn="l"/>
                <a:tab pos="542925" algn="l"/>
              </a:tabLst>
            </a:pPr>
            <a:r>
              <a:rPr lang="en-US" sz="2000" dirty="0">
                <a:latin typeface="+mn-lt"/>
              </a:rPr>
              <a:t>Only a short-run effect unless work changes preferences or future employability</a:t>
            </a:r>
          </a:p>
          <a:p>
            <a:pPr marL="266700" indent="-266700">
              <a:lnSpc>
                <a:spcPct val="110000"/>
              </a:lnSpc>
              <a:spcBef>
                <a:spcPts val="300"/>
              </a:spcBef>
              <a:buFont typeface="Verdana" pitchFamily="34" charset="0"/>
              <a:buChar char="—"/>
              <a:tabLst>
                <a:tab pos="180975" algn="l"/>
                <a:tab pos="542925" algn="l"/>
              </a:tabLst>
            </a:pPr>
            <a:r>
              <a:rPr lang="en-US" sz="2000" dirty="0">
                <a:latin typeface="+mn-lt"/>
              </a:rPr>
              <a:t>High risk of displacement effect</a:t>
            </a:r>
          </a:p>
          <a:p>
            <a:pPr marL="266700" indent="-266700">
              <a:lnSpc>
                <a:spcPct val="110000"/>
              </a:lnSpc>
              <a:spcBef>
                <a:spcPts val="300"/>
              </a:spcBef>
              <a:buFont typeface="Verdana" pitchFamily="34" charset="0"/>
              <a:buChar char="—"/>
              <a:tabLst>
                <a:tab pos="180975" algn="l"/>
                <a:tab pos="542925" algn="l"/>
              </a:tabLst>
            </a:pPr>
            <a:r>
              <a:rPr lang="en-US" sz="2000" dirty="0">
                <a:latin typeface="+mn-lt"/>
              </a:rPr>
              <a:t>May play an important role as STWA in recession</a:t>
            </a:r>
          </a:p>
          <a:p>
            <a:pPr>
              <a:lnSpc>
                <a:spcPct val="110000"/>
              </a:lnSpc>
              <a:spcBef>
                <a:spcPts val="300"/>
              </a:spcBef>
              <a:tabLst>
                <a:tab pos="180975" algn="l"/>
                <a:tab pos="542925" algn="l"/>
              </a:tabLst>
            </a:pP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3406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07504" y="908720"/>
            <a:ext cx="885698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>
                <a:latin typeface="+mn-lt"/>
                <a:ea typeface="+mj-ea"/>
                <a:cs typeface="+mj-cs"/>
              </a:rPr>
              <a:t>How do ALMPs work?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3200" b="1" dirty="0">
                <a:latin typeface="+mn-lt"/>
                <a:ea typeface="+mj-ea"/>
                <a:cs typeface="+mj-cs"/>
              </a:rPr>
              <a:t>-&gt; Public sector employment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5828D9-6987-4429-9EC1-3264ACF54C96}" type="slidenum">
              <a:rPr lang="de-DE" smtClean="0"/>
              <a:pPr>
                <a:defRPr/>
              </a:pPr>
              <a:t>44</a:t>
            </a:fld>
            <a:endParaRPr lang="de-DE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48120" y="2276872"/>
            <a:ext cx="8337550" cy="4095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6700" indent="-266700">
              <a:lnSpc>
                <a:spcPct val="110000"/>
              </a:lnSpc>
              <a:spcBef>
                <a:spcPts val="300"/>
              </a:spcBef>
              <a:buFont typeface="Verdana" pitchFamily="34" charset="0"/>
              <a:buChar char="—"/>
              <a:tabLst>
                <a:tab pos="180975" algn="l"/>
                <a:tab pos="542925" algn="l"/>
              </a:tabLst>
            </a:pPr>
            <a:r>
              <a:rPr lang="en-US" sz="2000" dirty="0">
                <a:latin typeface="+mn-lt"/>
              </a:rPr>
              <a:t>Purpose: Prevent human capital deterioration; increase </a:t>
            </a:r>
            <a:r>
              <a:rPr lang="en-US" sz="2000" dirty="0" err="1">
                <a:latin typeface="+mn-lt"/>
              </a:rPr>
              <a:t>labour</a:t>
            </a:r>
            <a:r>
              <a:rPr lang="en-US" sz="2000" dirty="0">
                <a:latin typeface="+mn-lt"/>
              </a:rPr>
              <a:t> demand (?)</a:t>
            </a:r>
          </a:p>
          <a:p>
            <a:pPr marL="266700" indent="-266700">
              <a:lnSpc>
                <a:spcPct val="110000"/>
              </a:lnSpc>
              <a:spcBef>
                <a:spcPts val="300"/>
              </a:spcBef>
              <a:buFont typeface="Verdana" pitchFamily="34" charset="0"/>
              <a:buChar char="—"/>
              <a:tabLst>
                <a:tab pos="180975" algn="l"/>
                <a:tab pos="542925" algn="l"/>
              </a:tabLst>
            </a:pPr>
            <a:r>
              <a:rPr lang="en-US" sz="2000" dirty="0">
                <a:latin typeface="+mn-lt"/>
              </a:rPr>
              <a:t>Safety net (of last resort)</a:t>
            </a:r>
          </a:p>
          <a:p>
            <a:pPr>
              <a:lnSpc>
                <a:spcPct val="110000"/>
              </a:lnSpc>
              <a:spcBef>
                <a:spcPts val="300"/>
              </a:spcBef>
              <a:tabLst>
                <a:tab pos="180975" algn="l"/>
                <a:tab pos="542925" algn="l"/>
              </a:tabLst>
            </a:pPr>
            <a:endParaRPr lang="en-US" sz="2000" dirty="0">
              <a:latin typeface="+mn-lt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tabLst>
                <a:tab pos="180975" algn="l"/>
                <a:tab pos="542925" algn="l"/>
              </a:tabLst>
            </a:pPr>
            <a:r>
              <a:rPr lang="en-US" sz="2000" dirty="0">
                <a:latin typeface="+mn-lt"/>
              </a:rPr>
              <a:t>Implications: </a:t>
            </a:r>
          </a:p>
          <a:p>
            <a:pPr marL="266700" indent="-266700">
              <a:lnSpc>
                <a:spcPct val="110000"/>
              </a:lnSpc>
              <a:spcBef>
                <a:spcPts val="300"/>
              </a:spcBef>
              <a:buFont typeface="Verdana" pitchFamily="34" charset="0"/>
              <a:buChar char="—"/>
              <a:tabLst>
                <a:tab pos="180975" algn="l"/>
                <a:tab pos="542925" algn="l"/>
              </a:tabLst>
            </a:pPr>
            <a:r>
              <a:rPr lang="en-US" sz="2000" dirty="0">
                <a:latin typeface="+mn-lt"/>
              </a:rPr>
              <a:t>Only a short-run effect (on public employment) unless work changes preferences or future employability</a:t>
            </a:r>
          </a:p>
          <a:p>
            <a:pPr marL="266700" indent="-266700">
              <a:lnSpc>
                <a:spcPct val="110000"/>
              </a:lnSpc>
              <a:spcBef>
                <a:spcPts val="300"/>
              </a:spcBef>
              <a:buFont typeface="Verdana" pitchFamily="34" charset="0"/>
              <a:buChar char="—"/>
              <a:tabLst>
                <a:tab pos="180975" algn="l"/>
                <a:tab pos="542925" algn="l"/>
              </a:tabLst>
            </a:pPr>
            <a:r>
              <a:rPr lang="en-US" sz="2000" dirty="0">
                <a:latin typeface="+mn-lt"/>
              </a:rPr>
              <a:t>High risk of displacement effect</a:t>
            </a:r>
          </a:p>
          <a:p>
            <a:pPr marL="266700" indent="-266700">
              <a:lnSpc>
                <a:spcPct val="110000"/>
              </a:lnSpc>
              <a:spcBef>
                <a:spcPts val="300"/>
              </a:spcBef>
              <a:buFont typeface="Verdana" pitchFamily="34" charset="0"/>
              <a:buChar char="—"/>
              <a:tabLst>
                <a:tab pos="180975" algn="l"/>
                <a:tab pos="542925" algn="l"/>
              </a:tabLst>
            </a:pPr>
            <a:r>
              <a:rPr lang="en-US" sz="2000" dirty="0">
                <a:latin typeface="+mn-lt"/>
              </a:rPr>
              <a:t>Or: Type of jobs often not close to the </a:t>
            </a:r>
            <a:r>
              <a:rPr lang="en-US" sz="2000" dirty="0" err="1">
                <a:latin typeface="+mn-lt"/>
              </a:rPr>
              <a:t>labour</a:t>
            </a:r>
            <a:r>
              <a:rPr lang="en-US" sz="2000" dirty="0">
                <a:latin typeface="+mn-lt"/>
              </a:rPr>
              <a:t> market </a:t>
            </a:r>
          </a:p>
          <a:p>
            <a:pPr>
              <a:lnSpc>
                <a:spcPct val="110000"/>
              </a:lnSpc>
              <a:spcBef>
                <a:spcPts val="300"/>
              </a:spcBef>
              <a:tabLst>
                <a:tab pos="180975" algn="l"/>
                <a:tab pos="542925" algn="l"/>
              </a:tabLst>
            </a:pP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6924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539750" y="908050"/>
            <a:ext cx="78486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>
                <a:latin typeface="+mn-lt"/>
                <a:ea typeface="+mj-ea"/>
                <a:cs typeface="+mj-cs"/>
              </a:rPr>
              <a:t>Some key policy questions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188" y="1844824"/>
            <a:ext cx="7848600" cy="33686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indent="-266700">
              <a:lnSpc>
                <a:spcPct val="110000"/>
              </a:lnSpc>
              <a:spcBef>
                <a:spcPts val="1800"/>
              </a:spcBef>
              <a:buFont typeface="Verdana" pitchFamily="34" charset="0"/>
              <a:buChar char="—"/>
              <a:tabLst>
                <a:tab pos="180975" algn="l"/>
                <a:tab pos="542925" algn="l"/>
              </a:tabLst>
              <a:defRPr/>
            </a:pPr>
            <a:r>
              <a:rPr lang="en-US" sz="2000" kern="0" dirty="0">
                <a:latin typeface="+mn-lt"/>
                <a:cs typeface="Arial" pitchFamily="34" charset="0"/>
              </a:rPr>
              <a:t>What do we know about which type of “active” program works? </a:t>
            </a:r>
          </a:p>
          <a:p>
            <a:pPr marL="266700" indent="-266700">
              <a:lnSpc>
                <a:spcPct val="110000"/>
              </a:lnSpc>
              <a:spcBef>
                <a:spcPts val="1800"/>
              </a:spcBef>
              <a:buFont typeface="Verdana" pitchFamily="34" charset="0"/>
              <a:buChar char="—"/>
              <a:tabLst>
                <a:tab pos="180975" algn="l"/>
                <a:tab pos="542925" algn="l"/>
              </a:tabLst>
              <a:defRPr/>
            </a:pPr>
            <a:r>
              <a:rPr lang="en-US" sz="2000" kern="0" dirty="0">
                <a:latin typeface="+mn-lt"/>
                <a:cs typeface="Arial" pitchFamily="34" charset="0"/>
              </a:rPr>
              <a:t>Short-run vs. long-run effects? </a:t>
            </a:r>
          </a:p>
          <a:p>
            <a:pPr marL="266700" indent="-266700">
              <a:lnSpc>
                <a:spcPct val="110000"/>
              </a:lnSpc>
              <a:spcBef>
                <a:spcPts val="1800"/>
              </a:spcBef>
              <a:buFont typeface="Verdana" pitchFamily="34" charset="0"/>
              <a:buChar char="—"/>
              <a:tabLst>
                <a:tab pos="180975" algn="l"/>
                <a:tab pos="542925" algn="l"/>
              </a:tabLst>
              <a:defRPr/>
            </a:pPr>
            <a:r>
              <a:rPr lang="en-US" sz="2000" kern="0" dirty="0">
                <a:latin typeface="+mn-lt"/>
                <a:cs typeface="Arial" pitchFamily="34" charset="0"/>
              </a:rPr>
              <a:t>Do ALMPs work better for some groups? In some places or times? What about business cycle effects? </a:t>
            </a:r>
          </a:p>
          <a:p>
            <a:pPr marL="266700" indent="-266700">
              <a:lnSpc>
                <a:spcPct val="110000"/>
              </a:lnSpc>
              <a:spcBef>
                <a:spcPts val="1800"/>
              </a:spcBef>
              <a:buFont typeface="Verdana" pitchFamily="34" charset="0"/>
              <a:buChar char="—"/>
              <a:tabLst>
                <a:tab pos="180975" algn="l"/>
                <a:tab pos="542925" algn="l"/>
              </a:tabLst>
              <a:defRPr/>
            </a:pPr>
            <a:r>
              <a:rPr lang="en-US" sz="2000" kern="0" dirty="0">
                <a:latin typeface="+mn-lt"/>
                <a:cs typeface="Arial" pitchFamily="34" charset="0"/>
              </a:rPr>
              <a:t>Are there any other aspects that are relevant for our discussion at this workshop?</a:t>
            </a:r>
          </a:p>
          <a:p>
            <a:pPr marL="266700" indent="-266700">
              <a:lnSpc>
                <a:spcPct val="110000"/>
              </a:lnSpc>
              <a:spcBef>
                <a:spcPts val="1800"/>
              </a:spcBef>
              <a:buFont typeface="Verdana" pitchFamily="34" charset="0"/>
              <a:buChar char="—"/>
              <a:tabLst>
                <a:tab pos="180975" algn="l"/>
                <a:tab pos="542925" algn="l"/>
              </a:tabLst>
              <a:defRPr/>
            </a:pPr>
            <a:endParaRPr lang="en-US" sz="2000" kern="0" dirty="0">
              <a:latin typeface="+mn-lt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5828D9-6987-4429-9EC1-3264ACF54C96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869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539750" y="908050"/>
            <a:ext cx="78486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>
                <a:latin typeface="+mn-lt"/>
                <a:ea typeface="+mj-ea"/>
                <a:cs typeface="+mj-cs"/>
              </a:rPr>
              <a:t>Goals for this talk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5828D9-6987-4429-9EC1-3264ACF54C96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55625" y="1844824"/>
            <a:ext cx="8120831" cy="3922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110000"/>
              </a:lnSpc>
              <a:spcBef>
                <a:spcPts val="1200"/>
              </a:spcBef>
              <a:buAutoNum type="arabicParenR"/>
              <a:tabLst>
                <a:tab pos="0" algn="l"/>
                <a:tab pos="542925" algn="l"/>
              </a:tabLst>
              <a:defRPr/>
            </a:pPr>
            <a:r>
              <a:rPr lang="en-US" sz="2000" dirty="0">
                <a:latin typeface="+mn-lt"/>
              </a:rPr>
              <a:t>A (very) basic framework for thinking about youth labor market interventions in general, and about how specifically ALMP actually work</a:t>
            </a:r>
          </a:p>
          <a:p>
            <a:pPr marL="457200" indent="-457200">
              <a:lnSpc>
                <a:spcPct val="110000"/>
              </a:lnSpc>
              <a:spcBef>
                <a:spcPts val="1200"/>
              </a:spcBef>
              <a:buAutoNum type="arabicParenR"/>
              <a:tabLst>
                <a:tab pos="0" algn="l"/>
                <a:tab pos="542925" algn="l"/>
              </a:tabLst>
              <a:defRPr/>
            </a:pPr>
            <a:r>
              <a:rPr lang="en-US" sz="2000" dirty="0">
                <a:latin typeface="+mn-lt"/>
              </a:rPr>
              <a:t>Evidence on ALMP effectiveness: time horizon, youths, business cycle</a:t>
            </a:r>
          </a:p>
          <a:p>
            <a:pPr marL="457200" indent="-457200">
              <a:lnSpc>
                <a:spcPct val="110000"/>
              </a:lnSpc>
              <a:spcBef>
                <a:spcPts val="1200"/>
              </a:spcBef>
              <a:buAutoNum type="arabicParenR"/>
              <a:tabLst>
                <a:tab pos="0" algn="l"/>
                <a:tab pos="542925" algn="l"/>
              </a:tabLst>
              <a:defRPr/>
            </a:pPr>
            <a:r>
              <a:rPr lang="en-US" sz="2000" dirty="0">
                <a:latin typeface="+mn-lt"/>
              </a:rPr>
              <a:t>Some additional stylized results I’ve found remarkable</a:t>
            </a:r>
          </a:p>
          <a:p>
            <a:pPr marL="457200" indent="-457200">
              <a:lnSpc>
                <a:spcPct val="110000"/>
              </a:lnSpc>
              <a:spcBef>
                <a:spcPts val="1200"/>
              </a:spcBef>
              <a:buAutoNum type="arabicParenR"/>
              <a:tabLst>
                <a:tab pos="0" algn="l"/>
                <a:tab pos="542925" algn="l"/>
              </a:tabLst>
              <a:defRPr/>
            </a:pPr>
            <a:r>
              <a:rPr lang="en-US" sz="2000" dirty="0">
                <a:latin typeface="+mn-lt"/>
              </a:rPr>
              <a:t>Some conclusions</a:t>
            </a:r>
          </a:p>
          <a:p>
            <a:pPr marL="266700" indent="-266700">
              <a:lnSpc>
                <a:spcPct val="110000"/>
              </a:lnSpc>
              <a:spcBef>
                <a:spcPts val="1200"/>
              </a:spcBef>
              <a:tabLst>
                <a:tab pos="180975" algn="l"/>
                <a:tab pos="542925" algn="l"/>
              </a:tabLst>
              <a:defRPr/>
            </a:pPr>
            <a:endParaRPr lang="en-US" sz="2000" kern="0" dirty="0">
              <a:latin typeface="+mn-lt"/>
              <a:cs typeface="Arial" pitchFamily="34" charset="0"/>
            </a:endParaRPr>
          </a:p>
          <a:p>
            <a:pPr marL="266700" indent="-266700">
              <a:lnSpc>
                <a:spcPct val="110000"/>
              </a:lnSpc>
              <a:spcBef>
                <a:spcPts val="1200"/>
              </a:spcBef>
              <a:tabLst>
                <a:tab pos="180975" algn="l"/>
                <a:tab pos="542925" algn="l"/>
              </a:tabLst>
              <a:defRPr/>
            </a:pPr>
            <a:endParaRPr lang="en-US" sz="2000" kern="0" dirty="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33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539552" y="3140968"/>
            <a:ext cx="78486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>
                <a:latin typeface="+mn-lt"/>
                <a:ea typeface="+mj-ea"/>
                <a:cs typeface="+mj-cs"/>
              </a:rPr>
              <a:t>1) A (very) basic framework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5828D9-6987-4429-9EC1-3264ACF54C96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4DC718D-C1A4-4FB1-9F45-DFA0BBB1E807}"/>
              </a:ext>
            </a:extLst>
          </p:cNvPr>
          <p:cNvCxnSpPr/>
          <p:nvPr/>
        </p:nvCxnSpPr>
        <p:spPr>
          <a:xfrm>
            <a:off x="1266871" y="4240079"/>
            <a:ext cx="3024336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FB94022-7F04-4ADA-BE6F-B4F489BC198B}"/>
              </a:ext>
            </a:extLst>
          </p:cNvPr>
          <p:cNvCxnSpPr/>
          <p:nvPr/>
        </p:nvCxnSpPr>
        <p:spPr>
          <a:xfrm>
            <a:off x="4291207" y="4240079"/>
            <a:ext cx="2088232" cy="0"/>
          </a:xfrm>
          <a:prstGeom prst="straightConnector1">
            <a:avLst/>
          </a:prstGeom>
          <a:ln w="5715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20B3823-928A-44BA-9807-4CA61735573C}"/>
              </a:ext>
            </a:extLst>
          </p:cNvPr>
          <p:cNvCxnSpPr/>
          <p:nvPr/>
        </p:nvCxnSpPr>
        <p:spPr>
          <a:xfrm>
            <a:off x="6379439" y="4244643"/>
            <a:ext cx="216024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73DC262-E22F-4961-AAFA-65F8669FFB36}"/>
              </a:ext>
            </a:extLst>
          </p:cNvPr>
          <p:cNvCxnSpPr/>
          <p:nvPr/>
        </p:nvCxnSpPr>
        <p:spPr>
          <a:xfrm>
            <a:off x="4291207" y="4240079"/>
            <a:ext cx="0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C061AA4-493B-4E8B-A702-536903BF7389}"/>
              </a:ext>
            </a:extLst>
          </p:cNvPr>
          <p:cNvSpPr txBox="1"/>
          <p:nvPr/>
        </p:nvSpPr>
        <p:spPr>
          <a:xfrm>
            <a:off x="2951213" y="4680830"/>
            <a:ext cx="11008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70C0"/>
                </a:solidFill>
                <a:latin typeface="Calibri"/>
                <a:cs typeface="+mn-cs"/>
              </a:rPr>
              <a:t>Secondary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70C0"/>
                </a:solidFill>
                <a:latin typeface="Calibri"/>
                <a:cs typeface="+mn-cs"/>
              </a:rPr>
              <a:t>education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C530BF7-C169-4BA9-8E02-A8A4F465A457}"/>
              </a:ext>
            </a:extLst>
          </p:cNvPr>
          <p:cNvCxnSpPr/>
          <p:nvPr/>
        </p:nvCxnSpPr>
        <p:spPr>
          <a:xfrm>
            <a:off x="6409616" y="4245657"/>
            <a:ext cx="0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01D2690-58B8-4EBA-B104-0B9B4CFE9B6E}"/>
              </a:ext>
            </a:extLst>
          </p:cNvPr>
          <p:cNvSpPr txBox="1"/>
          <p:nvPr/>
        </p:nvSpPr>
        <p:spPr>
          <a:xfrm>
            <a:off x="4939473" y="4670114"/>
            <a:ext cx="10145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70C0"/>
                </a:solidFill>
                <a:latin typeface="Calibri"/>
                <a:cs typeface="+mn-cs"/>
              </a:rPr>
              <a:t>Tertiary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70C0"/>
                </a:solidFill>
                <a:latin typeface="Calibri"/>
                <a:cs typeface="+mn-cs"/>
              </a:rPr>
              <a:t>education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2F73C2-D78A-443B-B3DE-CD4E18DF5160}"/>
              </a:ext>
            </a:extLst>
          </p:cNvPr>
          <p:cNvSpPr txBox="1"/>
          <p:nvPr/>
        </p:nvSpPr>
        <p:spPr>
          <a:xfrm>
            <a:off x="6977619" y="4687312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70C0"/>
                </a:solidFill>
                <a:latin typeface="Calibri"/>
                <a:cs typeface="+mn-cs"/>
              </a:rPr>
              <a:t>Further labor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70C0"/>
                </a:solidFill>
                <a:latin typeface="Calibri"/>
                <a:cs typeface="+mn-cs"/>
              </a:rPr>
              <a:t>market career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3930A1-8C42-469A-A53A-E6ADD602A893}"/>
              </a:ext>
            </a:extLst>
          </p:cNvPr>
          <p:cNvSpPr txBox="1"/>
          <p:nvPr/>
        </p:nvSpPr>
        <p:spPr>
          <a:xfrm>
            <a:off x="17883" y="3612851"/>
            <a:ext cx="1289520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C00000"/>
                </a:solidFill>
                <a:latin typeface="Calibri"/>
                <a:cs typeface="+mn-cs"/>
              </a:rPr>
              <a:t>Vulnerability: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F84A50-F16C-4E0F-931D-5E168DFC4739}"/>
              </a:ext>
            </a:extLst>
          </p:cNvPr>
          <p:cNvSpPr txBox="1"/>
          <p:nvPr/>
        </p:nvSpPr>
        <p:spPr>
          <a:xfrm>
            <a:off x="1504346" y="3627210"/>
            <a:ext cx="1029550" cy="30777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>
                <a:solidFill>
                  <a:srgbClr val="C00000"/>
                </a:solidFill>
                <a:latin typeface="Calibri"/>
                <a:cs typeface="+mn-cs"/>
              </a:rPr>
              <a:t>Absence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ADE454-47F9-4345-8C84-F5586074ED88}"/>
              </a:ext>
            </a:extLst>
          </p:cNvPr>
          <p:cNvSpPr txBox="1"/>
          <p:nvPr/>
        </p:nvSpPr>
        <p:spPr>
          <a:xfrm>
            <a:off x="1901032" y="4670115"/>
            <a:ext cx="10145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70C0"/>
                </a:solidFill>
                <a:latin typeface="Calibri"/>
                <a:cs typeface="+mn-cs"/>
              </a:rPr>
              <a:t>Primary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70C0"/>
                </a:solidFill>
                <a:latin typeface="Calibri"/>
                <a:cs typeface="+mn-cs"/>
              </a:rPr>
              <a:t>education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248BF9-A6E9-46C1-86FA-FEC4F77F6FBC}"/>
              </a:ext>
            </a:extLst>
          </p:cNvPr>
          <p:cNvSpPr txBox="1"/>
          <p:nvPr/>
        </p:nvSpPr>
        <p:spPr>
          <a:xfrm>
            <a:off x="3198784" y="3611463"/>
            <a:ext cx="888705" cy="30777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>
                <a:solidFill>
                  <a:srgbClr val="C00000"/>
                </a:solidFill>
                <a:latin typeface="Calibri"/>
                <a:cs typeface="+mn-cs"/>
              </a:rPr>
              <a:t>Drop-out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BA5EA1-89CC-44B5-BAD5-B1F2D85E1478}"/>
              </a:ext>
            </a:extLst>
          </p:cNvPr>
          <p:cNvSpPr txBox="1"/>
          <p:nvPr/>
        </p:nvSpPr>
        <p:spPr>
          <a:xfrm>
            <a:off x="4377942" y="3405349"/>
            <a:ext cx="912749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>
                <a:solidFill>
                  <a:srgbClr val="C00000"/>
                </a:solidFill>
                <a:latin typeface="Calibri"/>
                <a:cs typeface="+mn-cs"/>
              </a:rPr>
              <a:t>Transition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>
                <a:solidFill>
                  <a:srgbClr val="C00000"/>
                </a:solidFill>
                <a:latin typeface="Calibri"/>
                <a:cs typeface="+mn-cs"/>
              </a:rPr>
              <a:t>problems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ACDBB16-1723-4678-8686-6906EF969FE7}"/>
              </a:ext>
            </a:extLst>
          </p:cNvPr>
          <p:cNvSpPr txBox="1"/>
          <p:nvPr/>
        </p:nvSpPr>
        <p:spPr>
          <a:xfrm>
            <a:off x="6262206" y="3408248"/>
            <a:ext cx="914449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>
                <a:solidFill>
                  <a:srgbClr val="C00000"/>
                </a:solidFill>
                <a:latin typeface="Calibri"/>
                <a:cs typeface="+mn-cs"/>
              </a:rPr>
              <a:t>Transition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>
                <a:solidFill>
                  <a:srgbClr val="C00000"/>
                </a:solidFill>
                <a:latin typeface="Calibri"/>
                <a:cs typeface="+mn-cs"/>
              </a:rPr>
              <a:t>problems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96D7461-6D6D-4D3F-AAE8-E15A2F65B929}"/>
              </a:ext>
            </a:extLst>
          </p:cNvPr>
          <p:cNvSpPr txBox="1"/>
          <p:nvPr/>
        </p:nvSpPr>
        <p:spPr>
          <a:xfrm>
            <a:off x="8547242" y="3847397"/>
            <a:ext cx="578875" cy="30777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>
                <a:solidFill>
                  <a:srgbClr val="C00000"/>
                </a:solidFill>
                <a:latin typeface="Calibri"/>
                <a:cs typeface="+mn-cs"/>
              </a:rPr>
              <a:t>NEET</a:t>
            </a:r>
            <a:endParaRPr lang="en-US" sz="1400" b="1" dirty="0">
              <a:solidFill>
                <a:srgbClr val="C00000"/>
              </a:solidFill>
              <a:latin typeface="Calibri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EA79E7-ECF4-4A16-ADD5-6AB59F3DE288}"/>
              </a:ext>
            </a:extLst>
          </p:cNvPr>
          <p:cNvSpPr txBox="1"/>
          <p:nvPr/>
        </p:nvSpPr>
        <p:spPr>
          <a:xfrm>
            <a:off x="5352686" y="3405349"/>
            <a:ext cx="784920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C00000"/>
                </a:solidFill>
                <a:latin typeface="Calibri"/>
                <a:cs typeface="+mn-cs"/>
              </a:rPr>
              <a:t>Drop-out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EE20C8-C52F-4523-88D0-A485364BC71A}"/>
              </a:ext>
            </a:extLst>
          </p:cNvPr>
          <p:cNvSpPr txBox="1"/>
          <p:nvPr/>
        </p:nvSpPr>
        <p:spPr>
          <a:xfrm>
            <a:off x="1504346" y="2087100"/>
            <a:ext cx="132603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alibri"/>
                <a:cs typeface="+mn-cs"/>
              </a:rPr>
              <a:t>Conditional </a:t>
            </a:r>
            <a:r>
              <a:rPr lang="en-US" sz="1200">
                <a:solidFill>
                  <a:prstClr val="black"/>
                </a:solidFill>
                <a:latin typeface="Calibri"/>
                <a:cs typeface="+mn-cs"/>
              </a:rPr>
              <a:t>Cash Transfers</a:t>
            </a:r>
            <a:endParaRPr lang="en-US" sz="12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864B781-F9FE-441D-AA33-8013857319BD}"/>
              </a:ext>
            </a:extLst>
          </p:cNvPr>
          <p:cNvSpPr txBox="1"/>
          <p:nvPr/>
        </p:nvSpPr>
        <p:spPr>
          <a:xfrm>
            <a:off x="3257041" y="2084601"/>
            <a:ext cx="104117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err="1">
                <a:solidFill>
                  <a:prstClr val="black"/>
                </a:solidFill>
                <a:latin typeface="Calibri"/>
                <a:cs typeface="+mn-cs"/>
              </a:rPr>
              <a:t>Jóvenes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+mn-cs"/>
              </a:rPr>
              <a:t> type training </a:t>
            </a:r>
            <a:r>
              <a:rPr lang="en-US" sz="1200" dirty="0" err="1">
                <a:solidFill>
                  <a:prstClr val="black"/>
                </a:solidFill>
                <a:latin typeface="Calibri"/>
                <a:cs typeface="+mn-cs"/>
              </a:rPr>
              <a:t>prog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+mn-cs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2603DD3-77D9-430C-93FB-E1A2800ED242}"/>
              </a:ext>
            </a:extLst>
          </p:cNvPr>
          <p:cNvSpPr txBox="1"/>
          <p:nvPr/>
        </p:nvSpPr>
        <p:spPr>
          <a:xfrm>
            <a:off x="5317655" y="2076209"/>
            <a:ext cx="99330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alibri"/>
                <a:cs typeface="+mn-cs"/>
              </a:rPr>
              <a:t>Tailored: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err="1">
                <a:solidFill>
                  <a:prstClr val="black"/>
                </a:solidFill>
                <a:latin typeface="Calibri"/>
                <a:cs typeface="+mn-cs"/>
              </a:rPr>
              <a:t>Apprnt</a:t>
            </a:r>
            <a:r>
              <a:rPr lang="en-US" sz="1200">
                <a:solidFill>
                  <a:prstClr val="black"/>
                </a:solidFill>
                <a:latin typeface="Calibri"/>
                <a:cs typeface="+mn-cs"/>
              </a:rPr>
              <a:t>., trai-ning (SME),  subsidies</a:t>
            </a:r>
            <a:endParaRPr lang="en-US" sz="12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5" name="TextBox 26">
            <a:extLst>
              <a:ext uri="{FF2B5EF4-FFF2-40B4-BE49-F238E27FC236}">
                <a16:creationId xmlns:a16="http://schemas.microsoft.com/office/drawing/2014/main" id="{439FC572-2B89-4A1D-8EE6-116F40684E7E}"/>
              </a:ext>
            </a:extLst>
          </p:cNvPr>
          <p:cNvSpPr txBox="1"/>
          <p:nvPr/>
        </p:nvSpPr>
        <p:spPr>
          <a:xfrm>
            <a:off x="2988354" y="5570912"/>
            <a:ext cx="111258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alibri"/>
                <a:cs typeface="+mn-cs"/>
              </a:rPr>
              <a:t>Teacher per-</a:t>
            </a:r>
            <a:r>
              <a:rPr lang="en-US" sz="1200" dirty="0" err="1">
                <a:solidFill>
                  <a:prstClr val="black"/>
                </a:solidFill>
                <a:latin typeface="Calibri"/>
                <a:cs typeface="+mn-cs"/>
              </a:rPr>
              <a:t>formance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+mn-cs"/>
              </a:rPr>
              <a:t> pay</a:t>
            </a:r>
          </a:p>
        </p:txBody>
      </p:sp>
      <p:sp>
        <p:nvSpPr>
          <p:cNvPr id="26" name="TextBox 18">
            <a:extLst>
              <a:ext uri="{FF2B5EF4-FFF2-40B4-BE49-F238E27FC236}">
                <a16:creationId xmlns:a16="http://schemas.microsoft.com/office/drawing/2014/main" id="{1608FDDE-A3E6-4FE9-958E-344471872AAC}"/>
              </a:ext>
            </a:extLst>
          </p:cNvPr>
          <p:cNvSpPr txBox="1"/>
          <p:nvPr/>
        </p:nvSpPr>
        <p:spPr>
          <a:xfrm>
            <a:off x="1515415" y="4383767"/>
            <a:ext cx="2593044" cy="30777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C00000"/>
                </a:solidFill>
                <a:latin typeface="Calibri"/>
                <a:cs typeface="+mn-cs"/>
              </a:rPr>
              <a:t>Availability / Teacher quality</a:t>
            </a:r>
          </a:p>
        </p:txBody>
      </p:sp>
      <p:cxnSp>
        <p:nvCxnSpPr>
          <p:cNvPr id="27" name="Straight Arrow Connector 33">
            <a:extLst>
              <a:ext uri="{FF2B5EF4-FFF2-40B4-BE49-F238E27FC236}">
                <a16:creationId xmlns:a16="http://schemas.microsoft.com/office/drawing/2014/main" id="{999D282C-9EC6-4D51-A163-F2BF19CEB537}"/>
              </a:ext>
            </a:extLst>
          </p:cNvPr>
          <p:cNvCxnSpPr>
            <a:cxnSpLocks/>
          </p:cNvCxnSpPr>
          <p:nvPr/>
        </p:nvCxnSpPr>
        <p:spPr>
          <a:xfrm flipH="1">
            <a:off x="1716101" y="4784171"/>
            <a:ext cx="770" cy="72000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6">
            <a:extLst>
              <a:ext uri="{FF2B5EF4-FFF2-40B4-BE49-F238E27FC236}">
                <a16:creationId xmlns:a16="http://schemas.microsoft.com/office/drawing/2014/main" id="{1D52548E-2F13-456D-83C7-4976BCE3E04E}"/>
              </a:ext>
            </a:extLst>
          </p:cNvPr>
          <p:cNvSpPr txBox="1"/>
          <p:nvPr/>
        </p:nvSpPr>
        <p:spPr>
          <a:xfrm>
            <a:off x="1494112" y="5570913"/>
            <a:ext cx="137958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alibri"/>
                <a:cs typeface="+mn-cs"/>
              </a:rPr>
              <a:t>School </a:t>
            </a:r>
            <a:r>
              <a:rPr lang="en-US" sz="1200">
                <a:solidFill>
                  <a:prstClr val="black"/>
                </a:solidFill>
                <a:latin typeface="Calibri"/>
                <a:cs typeface="+mn-cs"/>
              </a:rPr>
              <a:t>building programs</a:t>
            </a:r>
            <a:endParaRPr lang="en-US" sz="12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9" name="TextBox 22">
            <a:extLst>
              <a:ext uri="{FF2B5EF4-FFF2-40B4-BE49-F238E27FC236}">
                <a16:creationId xmlns:a16="http://schemas.microsoft.com/office/drawing/2014/main" id="{E39DFB4C-7124-40E6-A042-D151E940CEBB}"/>
              </a:ext>
            </a:extLst>
          </p:cNvPr>
          <p:cNvSpPr txBox="1"/>
          <p:nvPr/>
        </p:nvSpPr>
        <p:spPr>
          <a:xfrm>
            <a:off x="7217246" y="3216879"/>
            <a:ext cx="1257585" cy="71558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350">
                <a:solidFill>
                  <a:srgbClr val="C00000"/>
                </a:solidFill>
                <a:latin typeface="Calibri"/>
                <a:cs typeface="+mn-cs"/>
              </a:rPr>
              <a:t>Skill deterioration,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1350">
                <a:solidFill>
                  <a:srgbClr val="C00000"/>
                </a:solidFill>
                <a:latin typeface="Calibri"/>
                <a:cs typeface="+mn-cs"/>
              </a:rPr>
              <a:t>unemployment</a:t>
            </a:r>
            <a:endParaRPr lang="en-US" sz="1350" dirty="0">
              <a:solidFill>
                <a:srgbClr val="C00000"/>
              </a:solidFill>
              <a:latin typeface="Calibri"/>
              <a:cs typeface="+mn-cs"/>
            </a:endParaRPr>
          </a:p>
        </p:txBody>
      </p:sp>
      <p:sp>
        <p:nvSpPr>
          <p:cNvPr id="30" name="TextBox 21">
            <a:extLst>
              <a:ext uri="{FF2B5EF4-FFF2-40B4-BE49-F238E27FC236}">
                <a16:creationId xmlns:a16="http://schemas.microsoft.com/office/drawing/2014/main" id="{F30C55E3-9A28-44CC-973C-2FC78DF26E83}"/>
              </a:ext>
            </a:extLst>
          </p:cNvPr>
          <p:cNvSpPr txBox="1"/>
          <p:nvPr/>
        </p:nvSpPr>
        <p:spPr>
          <a:xfrm>
            <a:off x="4376224" y="4399774"/>
            <a:ext cx="1916913" cy="29546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320">
                <a:solidFill>
                  <a:srgbClr val="C00000"/>
                </a:solidFill>
                <a:latin typeface="Calibri"/>
                <a:cs typeface="+mn-cs"/>
              </a:rPr>
              <a:t>Fin. Constr. </a:t>
            </a:r>
            <a:r>
              <a:rPr lang="en-US" sz="1320" dirty="0">
                <a:solidFill>
                  <a:srgbClr val="C00000"/>
                </a:solidFill>
                <a:latin typeface="Calibri"/>
                <a:cs typeface="+mn-cs"/>
              </a:rPr>
              <a:t>/ Availability</a:t>
            </a:r>
          </a:p>
        </p:txBody>
      </p:sp>
      <p:sp>
        <p:nvSpPr>
          <p:cNvPr id="31" name="TextBox 27">
            <a:extLst>
              <a:ext uri="{FF2B5EF4-FFF2-40B4-BE49-F238E27FC236}">
                <a16:creationId xmlns:a16="http://schemas.microsoft.com/office/drawing/2014/main" id="{6E014548-D517-41EE-BEAB-B657107C5500}"/>
              </a:ext>
            </a:extLst>
          </p:cNvPr>
          <p:cNvSpPr txBox="1"/>
          <p:nvPr/>
        </p:nvSpPr>
        <p:spPr>
          <a:xfrm>
            <a:off x="4237183" y="5570915"/>
            <a:ext cx="116882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alibri"/>
                <a:cs typeface="+mn-cs"/>
              </a:rPr>
              <a:t>Student loans, scholarships</a:t>
            </a:r>
          </a:p>
        </p:txBody>
      </p:sp>
      <p:sp>
        <p:nvSpPr>
          <p:cNvPr id="32" name="TextBox 27">
            <a:extLst>
              <a:ext uri="{FF2B5EF4-FFF2-40B4-BE49-F238E27FC236}">
                <a16:creationId xmlns:a16="http://schemas.microsoft.com/office/drawing/2014/main" id="{09B7FFD6-D82D-4E1A-B108-0DAE993C8E63}"/>
              </a:ext>
            </a:extLst>
          </p:cNvPr>
          <p:cNvSpPr txBox="1"/>
          <p:nvPr/>
        </p:nvSpPr>
        <p:spPr>
          <a:xfrm>
            <a:off x="5491292" y="5570914"/>
            <a:ext cx="140128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alibri"/>
                <a:cs typeface="+mn-cs"/>
              </a:rPr>
              <a:t>Building programs, incentives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2AC4B0B-4F8C-47EB-A40A-58842D04FAC5}"/>
              </a:ext>
            </a:extLst>
          </p:cNvPr>
          <p:cNvSpPr txBox="1"/>
          <p:nvPr/>
        </p:nvSpPr>
        <p:spPr>
          <a:xfrm>
            <a:off x="4781376" y="1445032"/>
            <a:ext cx="3693455" cy="29238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solidFill>
                  <a:prstClr val="black"/>
                </a:solidFill>
                <a:latin typeface="Calibri"/>
                <a:cs typeface="+mn-cs"/>
              </a:rPr>
              <a:t>Labor market institutions </a:t>
            </a:r>
            <a:r>
              <a:rPr lang="en-US" sz="1300">
                <a:solidFill>
                  <a:prstClr val="black"/>
                </a:solidFill>
                <a:latin typeface="Calibri"/>
                <a:cs typeface="+mn-cs"/>
              </a:rPr>
              <a:t>and labor intermediation</a:t>
            </a:r>
            <a:endParaRPr lang="en-US" sz="13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05227F5-A87D-40DA-81AC-B115EA914203}"/>
              </a:ext>
            </a:extLst>
          </p:cNvPr>
          <p:cNvSpPr txBox="1"/>
          <p:nvPr/>
        </p:nvSpPr>
        <p:spPr>
          <a:xfrm>
            <a:off x="6428059" y="2070822"/>
            <a:ext cx="104994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alibri"/>
                <a:cs typeface="+mn-cs"/>
              </a:rPr>
              <a:t>Employment subsidy</a:t>
            </a:r>
          </a:p>
        </p:txBody>
      </p:sp>
      <p:sp>
        <p:nvSpPr>
          <p:cNvPr id="35" name="TextBox 29">
            <a:extLst>
              <a:ext uri="{FF2B5EF4-FFF2-40B4-BE49-F238E27FC236}">
                <a16:creationId xmlns:a16="http://schemas.microsoft.com/office/drawing/2014/main" id="{11A35CEE-53D8-4B26-A8D5-AAAF11CF32F1}"/>
              </a:ext>
            </a:extLst>
          </p:cNvPr>
          <p:cNvSpPr txBox="1"/>
          <p:nvPr/>
        </p:nvSpPr>
        <p:spPr>
          <a:xfrm>
            <a:off x="7546274" y="2066494"/>
            <a:ext cx="146601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alibri"/>
                <a:cs typeface="+mn-cs"/>
              </a:rPr>
              <a:t>On the job / </a:t>
            </a:r>
            <a:r>
              <a:rPr lang="en-US" sz="1200">
                <a:solidFill>
                  <a:prstClr val="black"/>
                </a:solidFill>
                <a:latin typeface="Calibri"/>
                <a:cs typeface="+mn-cs"/>
              </a:rPr>
              <a:t>vocational training,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200">
                <a:solidFill>
                  <a:prstClr val="black"/>
                </a:solidFill>
                <a:latin typeface="Calibri"/>
                <a:cs typeface="+mn-cs"/>
              </a:rPr>
              <a:t>other ALMPs</a:t>
            </a:r>
            <a:endParaRPr lang="en-US" sz="12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9C45E01-1542-4AC8-B9B6-27E83F05E195}"/>
              </a:ext>
            </a:extLst>
          </p:cNvPr>
          <p:cNvSpPr txBox="1"/>
          <p:nvPr/>
        </p:nvSpPr>
        <p:spPr>
          <a:xfrm>
            <a:off x="4361216" y="2084601"/>
            <a:ext cx="87389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err="1">
                <a:solidFill>
                  <a:prstClr val="black"/>
                </a:solidFill>
                <a:latin typeface="Calibri"/>
                <a:cs typeface="+mn-cs"/>
              </a:rPr>
              <a:t>Apprnt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alibri"/>
                <a:cs typeface="+mn-cs"/>
              </a:rPr>
              <a:t>programs</a:t>
            </a:r>
          </a:p>
        </p:txBody>
      </p:sp>
      <p:sp>
        <p:nvSpPr>
          <p:cNvPr id="37" name="Geschweifte Klammer links 29">
            <a:extLst>
              <a:ext uri="{FF2B5EF4-FFF2-40B4-BE49-F238E27FC236}">
                <a16:creationId xmlns:a16="http://schemas.microsoft.com/office/drawing/2014/main" id="{6961ADA4-DC2C-459D-A25F-83E2C8D5604B}"/>
              </a:ext>
            </a:extLst>
          </p:cNvPr>
          <p:cNvSpPr/>
          <p:nvPr/>
        </p:nvSpPr>
        <p:spPr>
          <a:xfrm rot="5400000">
            <a:off x="6430017" y="-174698"/>
            <a:ext cx="126854" cy="415651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black"/>
              </a:solidFill>
            </a:endParaRPr>
          </a:p>
        </p:txBody>
      </p:sp>
      <p:cxnSp>
        <p:nvCxnSpPr>
          <p:cNvPr id="38" name="Gerade Verbindung mit Pfeil 37">
            <a:extLst>
              <a:ext uri="{FF2B5EF4-FFF2-40B4-BE49-F238E27FC236}">
                <a16:creationId xmlns:a16="http://schemas.microsoft.com/office/drawing/2014/main" id="{8A960CD4-E62F-48BF-9678-D0533DC4BF5D}"/>
              </a:ext>
            </a:extLst>
          </p:cNvPr>
          <p:cNvCxnSpPr/>
          <p:nvPr/>
        </p:nvCxnSpPr>
        <p:spPr>
          <a:xfrm>
            <a:off x="3238598" y="4001283"/>
            <a:ext cx="516382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3">
            <a:extLst>
              <a:ext uri="{FF2B5EF4-FFF2-40B4-BE49-F238E27FC236}">
                <a16:creationId xmlns:a16="http://schemas.microsoft.com/office/drawing/2014/main" id="{AB6AEEBC-16F4-4291-9B87-A5D32434A654}"/>
              </a:ext>
            </a:extLst>
          </p:cNvPr>
          <p:cNvCxnSpPr>
            <a:cxnSpLocks/>
          </p:cNvCxnSpPr>
          <p:nvPr/>
        </p:nvCxnSpPr>
        <p:spPr>
          <a:xfrm flipV="1">
            <a:off x="4824682" y="2693253"/>
            <a:ext cx="0" cy="607489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3">
            <a:extLst>
              <a:ext uri="{FF2B5EF4-FFF2-40B4-BE49-F238E27FC236}">
                <a16:creationId xmlns:a16="http://schemas.microsoft.com/office/drawing/2014/main" id="{994620E5-B1B7-467C-9617-B140533E5BC3}"/>
              </a:ext>
            </a:extLst>
          </p:cNvPr>
          <p:cNvCxnSpPr>
            <a:cxnSpLocks/>
          </p:cNvCxnSpPr>
          <p:nvPr/>
        </p:nvCxnSpPr>
        <p:spPr>
          <a:xfrm flipV="1">
            <a:off x="6728834" y="2708920"/>
            <a:ext cx="0" cy="68010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33">
            <a:extLst>
              <a:ext uri="{FF2B5EF4-FFF2-40B4-BE49-F238E27FC236}">
                <a16:creationId xmlns:a16="http://schemas.microsoft.com/office/drawing/2014/main" id="{998B24DF-23EC-4E21-8120-587A60840203}"/>
              </a:ext>
            </a:extLst>
          </p:cNvPr>
          <p:cNvCxnSpPr>
            <a:cxnSpLocks/>
          </p:cNvCxnSpPr>
          <p:nvPr/>
        </p:nvCxnSpPr>
        <p:spPr>
          <a:xfrm flipV="1">
            <a:off x="2019121" y="2693253"/>
            <a:ext cx="0" cy="851531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33">
            <a:extLst>
              <a:ext uri="{FF2B5EF4-FFF2-40B4-BE49-F238E27FC236}">
                <a16:creationId xmlns:a16="http://schemas.microsoft.com/office/drawing/2014/main" id="{7DC55CF7-C968-46EE-8948-12C48EA18C39}"/>
              </a:ext>
            </a:extLst>
          </p:cNvPr>
          <p:cNvCxnSpPr>
            <a:cxnSpLocks/>
          </p:cNvCxnSpPr>
          <p:nvPr/>
        </p:nvCxnSpPr>
        <p:spPr>
          <a:xfrm flipV="1">
            <a:off x="5745146" y="2952696"/>
            <a:ext cx="0" cy="40130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33">
            <a:extLst>
              <a:ext uri="{FF2B5EF4-FFF2-40B4-BE49-F238E27FC236}">
                <a16:creationId xmlns:a16="http://schemas.microsoft.com/office/drawing/2014/main" id="{5C7E753A-2C72-4421-AB7C-86D953210D87}"/>
              </a:ext>
            </a:extLst>
          </p:cNvPr>
          <p:cNvCxnSpPr>
            <a:cxnSpLocks/>
          </p:cNvCxnSpPr>
          <p:nvPr/>
        </p:nvCxnSpPr>
        <p:spPr>
          <a:xfrm flipH="1" flipV="1">
            <a:off x="7900672" y="2793437"/>
            <a:ext cx="1" cy="413435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33">
            <a:extLst>
              <a:ext uri="{FF2B5EF4-FFF2-40B4-BE49-F238E27FC236}">
                <a16:creationId xmlns:a16="http://schemas.microsoft.com/office/drawing/2014/main" id="{B67618A0-AF59-4AC7-8014-B85344CC330B}"/>
              </a:ext>
            </a:extLst>
          </p:cNvPr>
          <p:cNvCxnSpPr/>
          <p:nvPr/>
        </p:nvCxnSpPr>
        <p:spPr>
          <a:xfrm flipH="1">
            <a:off x="4600380" y="4774376"/>
            <a:ext cx="770" cy="72000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33">
            <a:extLst>
              <a:ext uri="{FF2B5EF4-FFF2-40B4-BE49-F238E27FC236}">
                <a16:creationId xmlns:a16="http://schemas.microsoft.com/office/drawing/2014/main" id="{EF7777D5-EB27-45FD-80B1-71E42CA68D2B}"/>
              </a:ext>
            </a:extLst>
          </p:cNvPr>
          <p:cNvCxnSpPr/>
          <p:nvPr/>
        </p:nvCxnSpPr>
        <p:spPr>
          <a:xfrm flipH="1">
            <a:off x="6010350" y="4765900"/>
            <a:ext cx="770" cy="72000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33">
            <a:extLst>
              <a:ext uri="{FF2B5EF4-FFF2-40B4-BE49-F238E27FC236}">
                <a16:creationId xmlns:a16="http://schemas.microsoft.com/office/drawing/2014/main" id="{08869F6A-4BAA-4E05-85D8-75AADF0FC725}"/>
              </a:ext>
            </a:extLst>
          </p:cNvPr>
          <p:cNvCxnSpPr>
            <a:cxnSpLocks/>
          </p:cNvCxnSpPr>
          <p:nvPr/>
        </p:nvCxnSpPr>
        <p:spPr>
          <a:xfrm flipV="1">
            <a:off x="3571127" y="2693253"/>
            <a:ext cx="0" cy="810219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33">
            <a:extLst>
              <a:ext uri="{FF2B5EF4-FFF2-40B4-BE49-F238E27FC236}">
                <a16:creationId xmlns:a16="http://schemas.microsoft.com/office/drawing/2014/main" id="{E5BA6314-8B00-4D64-BD37-9DC833F74E5E}"/>
              </a:ext>
            </a:extLst>
          </p:cNvPr>
          <p:cNvCxnSpPr/>
          <p:nvPr/>
        </p:nvCxnSpPr>
        <p:spPr>
          <a:xfrm flipH="1">
            <a:off x="3991733" y="4756346"/>
            <a:ext cx="770" cy="72000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8A2EC4A2-7A69-45C2-A8B1-DDFDA9DBCB69}"/>
              </a:ext>
            </a:extLst>
          </p:cNvPr>
          <p:cNvSpPr txBox="1"/>
          <p:nvPr/>
        </p:nvSpPr>
        <p:spPr>
          <a:xfrm>
            <a:off x="1684341" y="6262729"/>
            <a:ext cx="5985164" cy="29238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300">
                <a:solidFill>
                  <a:prstClr val="black"/>
                </a:solidFill>
                <a:latin typeface="Calibri"/>
                <a:cs typeface="+mn-cs"/>
              </a:rPr>
              <a:t>Framework conditions of the educational system</a:t>
            </a:r>
            <a:endParaRPr lang="en-US" sz="13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9" name="Geschweifte Klammer links 29">
            <a:extLst>
              <a:ext uri="{FF2B5EF4-FFF2-40B4-BE49-F238E27FC236}">
                <a16:creationId xmlns:a16="http://schemas.microsoft.com/office/drawing/2014/main" id="{D3393DDA-A715-40FC-BBC3-19C411B16016}"/>
              </a:ext>
            </a:extLst>
          </p:cNvPr>
          <p:cNvSpPr/>
          <p:nvPr/>
        </p:nvSpPr>
        <p:spPr>
          <a:xfrm rot="16200000">
            <a:off x="4750694" y="2581191"/>
            <a:ext cx="287686" cy="6990470"/>
          </a:xfrm>
          <a:prstGeom prst="leftBrace">
            <a:avLst>
              <a:gd name="adj1" fmla="val 8333"/>
              <a:gd name="adj2" fmla="val 4983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55" name="Title 1">
            <a:extLst>
              <a:ext uri="{FF2B5EF4-FFF2-40B4-BE49-F238E27FC236}">
                <a16:creationId xmlns:a16="http://schemas.microsoft.com/office/drawing/2014/main" id="{287F2246-3AFB-41B8-A34A-88F8682F6F1E}"/>
              </a:ext>
            </a:extLst>
          </p:cNvPr>
          <p:cNvSpPr txBox="1">
            <a:spLocks/>
          </p:cNvSpPr>
          <p:nvPr/>
        </p:nvSpPr>
        <p:spPr bwMode="auto">
          <a:xfrm>
            <a:off x="179512" y="721044"/>
            <a:ext cx="8784976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Arial" charset="0"/>
              </a:rPr>
              <a:t>Labor </a:t>
            </a:r>
            <a:r>
              <a:rPr kumimoji="0" lang="de-DE" sz="2800" b="1" i="0" u="none" strike="noStrike" kern="1200" cap="none" spc="0" normalizeH="0" baseline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Arial" charset="0"/>
              </a:rPr>
              <a:t>market</a:t>
            </a:r>
            <a:r>
              <a:rPr kumimoji="0" lang="de-DE" sz="2800" b="1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Arial" charset="0"/>
              </a:rPr>
              <a:t> </a:t>
            </a:r>
            <a:r>
              <a:rPr kumimoji="0" lang="de-DE" sz="2800" b="1" i="0" u="none" strike="noStrike" kern="1200" cap="none" spc="0" normalizeH="0" baseline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Arial" charset="0"/>
              </a:rPr>
              <a:t>interventions</a:t>
            </a:r>
            <a:r>
              <a:rPr kumimoji="0" lang="de-DE" sz="2800" b="1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Arial" charset="0"/>
              </a:rPr>
              <a:t> </a:t>
            </a:r>
            <a:r>
              <a:rPr kumimoji="0" lang="de-DE" sz="2800" b="1" i="0" u="none" strike="noStrike" kern="1200" cap="none" spc="0" normalizeH="0" baseline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Arial" charset="0"/>
              </a:rPr>
              <a:t>over</a:t>
            </a:r>
            <a:r>
              <a:rPr kumimoji="0" lang="de-DE" sz="2800" b="1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Arial" charset="0"/>
              </a:rPr>
              <a:t> </a:t>
            </a:r>
            <a:r>
              <a:rPr kumimoji="0" lang="de-DE" sz="2800" b="1" i="0" u="none" strike="noStrike" kern="1200" cap="none" spc="0" normalizeH="0" baseline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Arial" charset="0"/>
              </a:rPr>
              <a:t>the</a:t>
            </a:r>
            <a:r>
              <a:rPr kumimoji="0" lang="de-DE" sz="2800" b="1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Arial" charset="0"/>
              </a:rPr>
              <a:t> </a:t>
            </a:r>
            <a:r>
              <a:rPr kumimoji="0" lang="de-DE" sz="2800" b="1" i="0" u="none" strike="noStrike" kern="1200" cap="none" spc="0" normalizeH="0" baseline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Arial" charset="0"/>
              </a:rPr>
              <a:t>educational</a:t>
            </a:r>
            <a:r>
              <a:rPr kumimoji="0" lang="de-DE" sz="2800" b="1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Arial" charset="0"/>
              </a:rPr>
              <a:t> </a:t>
            </a:r>
            <a:r>
              <a:rPr kumimoji="0" lang="de-DE" sz="2800" b="1" i="0" u="none" strike="noStrike" kern="1200" cap="none" spc="0" normalizeH="0" baseline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Arial" charset="0"/>
              </a:rPr>
              <a:t>lifecycle</a:t>
            </a:r>
            <a:endParaRPr kumimoji="0" lang="de-DE" sz="2800" b="1" i="0" u="none" strike="noStrike" kern="1200" cap="none" spc="0" normalizeH="0" baseline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18556A5-4C13-4170-B22D-C4095CC4A278}"/>
              </a:ext>
            </a:extLst>
          </p:cNvPr>
          <p:cNvSpPr txBox="1"/>
          <p:nvPr/>
        </p:nvSpPr>
        <p:spPr>
          <a:xfrm>
            <a:off x="17883" y="4001283"/>
            <a:ext cx="1459695" cy="101566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solidFill>
                  <a:srgbClr val="C00000"/>
                </a:solidFill>
                <a:latin typeface="Calibri"/>
                <a:cs typeface="+mn-cs"/>
              </a:rPr>
              <a:t>(key underlying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solidFill>
                  <a:srgbClr val="C00000"/>
                </a:solidFill>
                <a:latin typeface="Calibri"/>
                <a:cs typeface="+mn-cs"/>
              </a:rPr>
              <a:t>market failures: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solidFill>
                  <a:srgbClr val="C00000"/>
                </a:solidFill>
                <a:latin typeface="Calibri"/>
                <a:cs typeface="+mn-cs"/>
              </a:rPr>
              <a:t>-information failures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solidFill>
                  <a:srgbClr val="C00000"/>
                </a:solidFill>
                <a:latin typeface="Calibri"/>
                <a:cs typeface="+mn-cs"/>
              </a:rPr>
              <a:t>-skills mismatch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solidFill>
                  <a:srgbClr val="C00000"/>
                </a:solidFill>
                <a:latin typeface="Calibri"/>
                <a:cs typeface="+mn-cs"/>
              </a:rPr>
              <a:t>-lack of demand)</a:t>
            </a:r>
            <a:endParaRPr lang="en-US" sz="1200" dirty="0">
              <a:solidFill>
                <a:srgbClr val="C00000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572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 animBg="1"/>
      <p:bldP spid="15" grpId="0" animBg="1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8" grpId="0" animBg="1"/>
      <p:bldP spid="49" grpId="0" animBg="1"/>
      <p:bldP spid="5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539750" y="908050"/>
            <a:ext cx="78486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>
                <a:latin typeface="+mn-lt"/>
                <a:ea typeface="+mj-ea"/>
                <a:cs typeface="+mj-cs"/>
              </a:rPr>
              <a:t>Types of active programs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5828D9-6987-4429-9EC1-3264ACF54C96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55625" y="1772816"/>
            <a:ext cx="8337550" cy="3994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lnSpc>
                <a:spcPct val="120000"/>
              </a:lnSpc>
              <a:spcBef>
                <a:spcPct val="50000"/>
              </a:spcBef>
              <a:buFont typeface="+mj-lt"/>
              <a:buAutoNum type="romanLcPeriod"/>
              <a:tabLst>
                <a:tab pos="180975" algn="l"/>
                <a:tab pos="542925" algn="l"/>
              </a:tabLst>
              <a:defRPr/>
            </a:pPr>
            <a:r>
              <a:rPr lang="en-US" sz="2000" b="1" kern="0" dirty="0">
                <a:latin typeface="+mn-lt"/>
                <a:cs typeface="Arial" pitchFamily="34" charset="0"/>
              </a:rPr>
              <a:t>Job Search Assistance </a:t>
            </a:r>
            <a:r>
              <a:rPr lang="en-US" sz="2000" kern="0" dirty="0">
                <a:latin typeface="+mn-lt"/>
                <a:cs typeface="Arial" pitchFamily="34" charset="0"/>
              </a:rPr>
              <a:t>-&gt; job search efficiency</a:t>
            </a:r>
          </a:p>
          <a:p>
            <a:pPr marL="514350" indent="-514350">
              <a:lnSpc>
                <a:spcPct val="120000"/>
              </a:lnSpc>
              <a:spcBef>
                <a:spcPct val="50000"/>
              </a:spcBef>
              <a:buFont typeface="+mj-lt"/>
              <a:buAutoNum type="romanLcPeriod"/>
              <a:tabLst>
                <a:tab pos="180975" algn="l"/>
                <a:tab pos="542925" algn="l"/>
              </a:tabLst>
              <a:defRPr/>
            </a:pPr>
            <a:r>
              <a:rPr lang="en-US" sz="2000" b="1" kern="0" dirty="0">
                <a:latin typeface="+mn-lt"/>
                <a:cs typeface="Arial" pitchFamily="34" charset="0"/>
              </a:rPr>
              <a:t>(</a:t>
            </a:r>
            <a:r>
              <a:rPr lang="en-US" sz="2000" b="1" kern="0" dirty="0" err="1">
                <a:latin typeface="+mn-lt"/>
                <a:cs typeface="Arial" pitchFamily="34" charset="0"/>
              </a:rPr>
              <a:t>Labour</a:t>
            </a:r>
            <a:r>
              <a:rPr lang="en-US" sz="2000" b="1" kern="0" dirty="0">
                <a:latin typeface="+mn-lt"/>
                <a:cs typeface="Arial" pitchFamily="34" charset="0"/>
              </a:rPr>
              <a:t> market) Training</a:t>
            </a:r>
            <a:r>
              <a:rPr lang="en-US" sz="2000" kern="0" dirty="0">
                <a:latin typeface="+mn-lt"/>
                <a:cs typeface="Arial" pitchFamily="34" charset="0"/>
              </a:rPr>
              <a:t> -&gt; human capital accumulation, “classic”</a:t>
            </a:r>
          </a:p>
          <a:p>
            <a:pPr marL="514350" indent="-514350">
              <a:lnSpc>
                <a:spcPct val="120000"/>
              </a:lnSpc>
              <a:spcBef>
                <a:spcPct val="50000"/>
              </a:spcBef>
              <a:buFont typeface="+mj-lt"/>
              <a:buAutoNum type="romanLcPeriod"/>
              <a:tabLst>
                <a:tab pos="180975" algn="l"/>
                <a:tab pos="542925" algn="l"/>
              </a:tabLst>
              <a:defRPr/>
            </a:pPr>
            <a:r>
              <a:rPr lang="en-US" sz="2000" b="1" kern="0" dirty="0">
                <a:latin typeface="+mn-lt"/>
                <a:cs typeface="Arial" pitchFamily="34" charset="0"/>
              </a:rPr>
              <a:t>Private sector employment incentives</a:t>
            </a:r>
            <a:r>
              <a:rPr lang="en-US" sz="2000" kern="0" dirty="0">
                <a:latin typeface="+mn-lt"/>
                <a:cs typeface="Arial" pitchFamily="34" charset="0"/>
              </a:rPr>
              <a:t> -&gt; employer/worker behavior 	a) Wage subsidies, b) Self-employment assistance / start-up grants</a:t>
            </a:r>
            <a:endParaRPr lang="en-US" sz="2000" b="1" kern="0" dirty="0">
              <a:latin typeface="+mn-lt"/>
              <a:cs typeface="Arial" pitchFamily="34" charset="0"/>
            </a:endParaRPr>
          </a:p>
          <a:p>
            <a:pPr marL="514350" indent="-514350">
              <a:lnSpc>
                <a:spcPct val="120000"/>
              </a:lnSpc>
              <a:spcBef>
                <a:spcPct val="50000"/>
              </a:spcBef>
              <a:buFont typeface="+mj-lt"/>
              <a:buAutoNum type="romanLcPeriod"/>
              <a:tabLst>
                <a:tab pos="180975" algn="l"/>
                <a:tab pos="542925" algn="l"/>
              </a:tabLst>
              <a:defRPr/>
            </a:pPr>
            <a:r>
              <a:rPr lang="en-US" sz="2000" b="1" kern="0" dirty="0">
                <a:latin typeface="+mn-lt"/>
                <a:cs typeface="Arial" pitchFamily="34" charset="0"/>
              </a:rPr>
              <a:t>Public sector employment</a:t>
            </a:r>
            <a:r>
              <a:rPr lang="en-US" sz="2000" kern="0" dirty="0">
                <a:latin typeface="+mn-lt"/>
                <a:cs typeface="Arial" pitchFamily="34" charset="0"/>
              </a:rPr>
              <a:t> -&gt; direct job creation</a:t>
            </a:r>
          </a:p>
          <a:p>
            <a:pPr marL="514350" indent="-514350">
              <a:lnSpc>
                <a:spcPct val="110000"/>
              </a:lnSpc>
              <a:spcBef>
                <a:spcPts val="600"/>
              </a:spcBef>
              <a:tabLst>
                <a:tab pos="180975" algn="l"/>
                <a:tab pos="542925" algn="l"/>
              </a:tabLst>
              <a:defRPr/>
            </a:pPr>
            <a:endParaRPr lang="en-US" sz="2000" kern="0" dirty="0">
              <a:latin typeface="+mn-lt"/>
              <a:cs typeface="Arial" pitchFamily="34" charset="0"/>
            </a:endParaRPr>
          </a:p>
          <a:p>
            <a:pPr marL="514350" indent="-514350">
              <a:lnSpc>
                <a:spcPct val="110000"/>
              </a:lnSpc>
              <a:spcBef>
                <a:spcPts val="600"/>
              </a:spcBef>
              <a:tabLst>
                <a:tab pos="180975" algn="l"/>
                <a:tab pos="542925" algn="l"/>
              </a:tabLst>
              <a:defRPr/>
            </a:pPr>
            <a:r>
              <a:rPr lang="en-US" sz="2000" kern="0" dirty="0">
                <a:latin typeface="+mn-lt"/>
                <a:cs typeface="Arial" pitchFamily="34" charset="0"/>
              </a:rPr>
              <a:t>Hybrid: </a:t>
            </a:r>
            <a:r>
              <a:rPr lang="en-US" sz="2000" b="1" kern="0" dirty="0">
                <a:latin typeface="+mn-lt"/>
                <a:cs typeface="Arial" pitchFamily="34" charset="0"/>
              </a:rPr>
              <a:t>short-time working arrangements (STWA) – version of (iii.)</a:t>
            </a:r>
          </a:p>
          <a:p>
            <a:pPr marL="514350" indent="-514350">
              <a:lnSpc>
                <a:spcPct val="110000"/>
              </a:lnSpc>
              <a:spcBef>
                <a:spcPts val="600"/>
              </a:spcBef>
              <a:tabLst>
                <a:tab pos="180975" algn="l"/>
                <a:tab pos="542925" algn="l"/>
              </a:tabLst>
              <a:defRPr/>
            </a:pPr>
            <a:endParaRPr lang="en-US" sz="2000" kern="0" dirty="0">
              <a:latin typeface="+mn-lt"/>
              <a:cs typeface="Arial" pitchFamily="34" charset="0"/>
            </a:endParaRPr>
          </a:p>
          <a:p>
            <a:pPr marL="514350" indent="-514350">
              <a:lnSpc>
                <a:spcPct val="110000"/>
              </a:lnSpc>
              <a:spcBef>
                <a:spcPts val="600"/>
              </a:spcBef>
              <a:tabLst>
                <a:tab pos="180975" algn="l"/>
                <a:tab pos="542925" algn="l"/>
              </a:tabLst>
              <a:defRPr/>
            </a:pPr>
            <a:r>
              <a:rPr lang="en-US" sz="2000" kern="0" dirty="0">
                <a:latin typeface="+mn-lt"/>
                <a:cs typeface="Arial" pitchFamily="34" charset="0"/>
              </a:rPr>
              <a:t>Specific target groups: youths, older workers, long-term unemployed (LTU)</a:t>
            </a:r>
          </a:p>
          <a:p>
            <a:pPr marL="514350" indent="-514350">
              <a:lnSpc>
                <a:spcPct val="110000"/>
              </a:lnSpc>
              <a:spcBef>
                <a:spcPts val="600"/>
              </a:spcBef>
              <a:tabLst>
                <a:tab pos="180975" algn="l"/>
                <a:tab pos="542925" algn="l"/>
              </a:tabLst>
              <a:defRPr/>
            </a:pPr>
            <a:r>
              <a:rPr lang="en-US" sz="2000" kern="0" dirty="0">
                <a:latin typeface="+mn-lt"/>
                <a:cs typeface="Arial" pitchFamily="34" charset="0"/>
              </a:rPr>
              <a:t>Main objective: raise participants’ employment / earnings</a:t>
            </a:r>
          </a:p>
          <a:p>
            <a:pPr marL="514350" indent="-514350">
              <a:lnSpc>
                <a:spcPct val="120000"/>
              </a:lnSpc>
              <a:spcBef>
                <a:spcPct val="50000"/>
              </a:spcBef>
              <a:buFont typeface="+mj-lt"/>
              <a:buAutoNum type="romanLcPeriod"/>
              <a:tabLst>
                <a:tab pos="180975" algn="l"/>
                <a:tab pos="542925" algn="l"/>
              </a:tabLst>
              <a:defRPr/>
            </a:pPr>
            <a:endParaRPr lang="en-US" sz="2000" kern="0" dirty="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32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PT_Vorlage_KfW_4_3">
  <a:themeElements>
    <a:clrScheme name="Benutzerdefiniert 171">
      <a:dk1>
        <a:srgbClr val="000000"/>
      </a:dk1>
      <a:lt1>
        <a:srgbClr val="FFFFFF"/>
      </a:lt1>
      <a:dk2>
        <a:srgbClr val="F0EEE1"/>
      </a:dk2>
      <a:lt2>
        <a:srgbClr val="13556F"/>
      </a:lt2>
      <a:accent1>
        <a:srgbClr val="005A8C"/>
      </a:accent1>
      <a:accent2>
        <a:srgbClr val="A4B419"/>
      </a:accent2>
      <a:accent3>
        <a:srgbClr val="55A0C6"/>
      </a:accent3>
      <a:accent4>
        <a:srgbClr val="BDC0C2"/>
      </a:accent4>
      <a:accent5>
        <a:srgbClr val="5A6166"/>
      </a:accent5>
      <a:accent6>
        <a:srgbClr val="9CA0A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144000" tIns="108000" rIns="144000" bIns="108000" rtlCol="0" anchor="ctr"/>
      <a:lstStyle>
        <a:defPPr algn="l">
          <a:buSzPct val="110000"/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144000" tIns="108000" rIns="144000" bIns="108000" rtlCol="0">
        <a:spAutoFit/>
      </a:bodyPr>
      <a:lstStyle>
        <a:defPPr algn="l">
          <a:buSzPct val="110000"/>
          <a:defRPr sz="1400" dirty="0" err="1" smtClean="0"/>
        </a:defPPr>
      </a:lstStyle>
    </a:txDef>
  </a:objectDefaults>
  <a:extraClrSchemeLst/>
  <a:custClrLst>
    <a:custClr name="KfW Dunkelgrün 100%">
      <a:srgbClr val="507666"/>
    </a:custClr>
    <a:custClr name="KfW Dunkelgrün 40%">
      <a:srgbClr val="B9C8C2"/>
    </a:custClr>
    <a:custClr name="KfW Magenta 100%">
      <a:srgbClr val="9D0C6A"/>
    </a:custClr>
    <a:custClr name="KfW Magenta 20%">
      <a:srgbClr val="EBCEE1"/>
    </a:custClr>
    <a:custClr name="KfW Violett 100%">
      <a:srgbClr val="5B2C6F"/>
    </a:custClr>
    <a:custClr name="KfW Violett 20%">
      <a:srgbClr val="DED5E2"/>
    </a:custClr>
    <a:custClr name="KfW Rot">
      <a:srgbClr val="C80538"/>
    </a:custClr>
  </a:custClrLst>
  <a:extLst>
    <a:ext uri="{05A4C25C-085E-4340-85A3-A5531E510DB2}">
      <thm15:themeFamily xmlns:thm15="http://schemas.microsoft.com/office/thememl/2012/main" name="PPT_Vorlage_KfW_4_3.potx" id="{0419F115-DF17-402F-8AE8-FA6F45616230}" vid="{6EC34089-3207-41AB-8252-66909930BD4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802581D1E5194BB751F4A1219E22A7" ma:contentTypeVersion="11" ma:contentTypeDescription="Create a new document." ma:contentTypeScope="" ma:versionID="ae0a7fe6cfee14d5e896964bd664aef6">
  <xsd:schema xmlns:xsd="http://www.w3.org/2001/XMLSchema" xmlns:xs="http://www.w3.org/2001/XMLSchema" xmlns:p="http://schemas.microsoft.com/office/2006/metadata/properties" xmlns:ns2="f7c5e3fa-378b-48b1-a129-e33a73f99ee9" xmlns:ns3="098ed42e-6899-48a5-86ec-62908de97b08" targetNamespace="http://schemas.microsoft.com/office/2006/metadata/properties" ma:root="true" ma:fieldsID="660f5e473fa7d840997be5b5b406f3f7" ns2:_="" ns3:_="">
    <xsd:import namespace="f7c5e3fa-378b-48b1-a129-e33a73f99ee9"/>
    <xsd:import namespace="098ed42e-6899-48a5-86ec-62908de97b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c5e3fa-378b-48b1-a129-e33a73f99e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8ed42e-6899-48a5-86ec-62908de97b0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B9E82B2-D86E-4E6D-8B8E-C044DF2454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c5e3fa-378b-48b1-a129-e33a73f99ee9"/>
    <ds:schemaRef ds:uri="098ed42e-6899-48a5-86ec-62908de97b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E392E17-4A6E-41B0-9087-77884218DA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1E5245-DCEA-41A9-835F-CDA849F07FCA}">
  <ds:schemaRefs>
    <ds:schemaRef ds:uri="http://schemas.microsoft.com/office/2006/documentManagement/types"/>
    <ds:schemaRef ds:uri="f7c5e3fa-378b-48b1-a129-e33a73f99ee9"/>
    <ds:schemaRef ds:uri="098ed42e-6899-48a5-86ec-62908de97b08"/>
    <ds:schemaRef ds:uri="http://purl.org/dc/dcmitype/"/>
    <ds:schemaRef ds:uri="http://purl.org/dc/elements/1.1/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1950</Words>
  <Application>Microsoft Office PowerPoint</Application>
  <PresentationFormat>Diavetítés a képernyőre (4:3 oldalarány)</PresentationFormat>
  <Paragraphs>294</Paragraphs>
  <Slides>44</Slides>
  <Notes>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2</vt:i4>
      </vt:variant>
      <vt:variant>
        <vt:lpstr>Diacímek</vt:lpstr>
      </vt:variant>
      <vt:variant>
        <vt:i4>44</vt:i4>
      </vt:variant>
    </vt:vector>
  </HeadingPairs>
  <TitlesOfParts>
    <vt:vector size="50" baseType="lpstr">
      <vt:lpstr>Arial</vt:lpstr>
      <vt:lpstr>Calibri</vt:lpstr>
      <vt:lpstr>Symbol</vt:lpstr>
      <vt:lpstr>Verdana</vt:lpstr>
      <vt:lpstr>Office Theme</vt:lpstr>
      <vt:lpstr>PPT_Vorlage_KfW_4_3</vt:lpstr>
      <vt:lpstr>Policy design and effects of Active Labor Market Programs for youths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RWI-Essen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Active and passive labour market policies in the aftermath of the COVID-19 crisis, Jochen Kluve, 22/03/2021</dc:title>
  <dc:creator>Jochen Kluve</dc:creator>
  <cp:lastModifiedBy>Hanna Erős</cp:lastModifiedBy>
  <cp:revision>586</cp:revision>
  <cp:lastPrinted>2021-03-22T11:42:24Z</cp:lastPrinted>
  <dcterms:created xsi:type="dcterms:W3CDTF">2009-06-03T10:23:17Z</dcterms:created>
  <dcterms:modified xsi:type="dcterms:W3CDTF">2022-05-19T08:52:45Z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0x01010046802581D1E5194BB751F4A1219E22A7</vt:lpwstr>
  </property>
</Properties>
</file>